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87" r:id="rId5"/>
    <p:sldMasterId id="2147483700" r:id="rId6"/>
    <p:sldMasterId id="2147483712" r:id="rId7"/>
  </p:sldMasterIdLst>
  <p:notesMasterIdLst>
    <p:notesMasterId r:id="rId134"/>
  </p:notesMasterIdLst>
  <p:sldIdLst>
    <p:sldId id="272" r:id="rId8"/>
    <p:sldId id="463" r:id="rId9"/>
    <p:sldId id="466" r:id="rId10"/>
    <p:sldId id="456" r:id="rId11"/>
    <p:sldId id="457" r:id="rId12"/>
    <p:sldId id="459" r:id="rId13"/>
    <p:sldId id="468" r:id="rId14"/>
    <p:sldId id="461" r:id="rId15"/>
    <p:sldId id="467" r:id="rId16"/>
    <p:sldId id="464" r:id="rId17"/>
    <p:sldId id="470" r:id="rId18"/>
    <p:sldId id="469" r:id="rId19"/>
    <p:sldId id="465" r:id="rId20"/>
    <p:sldId id="471" r:id="rId21"/>
    <p:sldId id="476" r:id="rId22"/>
    <p:sldId id="477" r:id="rId23"/>
    <p:sldId id="478" r:id="rId24"/>
    <p:sldId id="479" r:id="rId25"/>
    <p:sldId id="480" r:id="rId26"/>
    <p:sldId id="481" r:id="rId27"/>
    <p:sldId id="482" r:id="rId28"/>
    <p:sldId id="483" r:id="rId29"/>
    <p:sldId id="484" r:id="rId30"/>
    <p:sldId id="485" r:id="rId31"/>
    <p:sldId id="486" r:id="rId32"/>
    <p:sldId id="487" r:id="rId33"/>
    <p:sldId id="488" r:id="rId34"/>
    <p:sldId id="489" r:id="rId35"/>
    <p:sldId id="490" r:id="rId36"/>
    <p:sldId id="491" r:id="rId37"/>
    <p:sldId id="492" r:id="rId38"/>
    <p:sldId id="493" r:id="rId39"/>
    <p:sldId id="494" r:id="rId40"/>
    <p:sldId id="496" r:id="rId41"/>
    <p:sldId id="497" r:id="rId42"/>
    <p:sldId id="498" r:id="rId43"/>
    <p:sldId id="499" r:id="rId44"/>
    <p:sldId id="501" r:id="rId45"/>
    <p:sldId id="502" r:id="rId46"/>
    <p:sldId id="500" r:id="rId47"/>
    <p:sldId id="503" r:id="rId48"/>
    <p:sldId id="504" r:id="rId49"/>
    <p:sldId id="505" r:id="rId50"/>
    <p:sldId id="506" r:id="rId51"/>
    <p:sldId id="507" r:id="rId52"/>
    <p:sldId id="508" r:id="rId53"/>
    <p:sldId id="509" r:id="rId54"/>
    <p:sldId id="510" r:id="rId55"/>
    <p:sldId id="511" r:id="rId56"/>
    <p:sldId id="512" r:id="rId57"/>
    <p:sldId id="513" r:id="rId58"/>
    <p:sldId id="514" r:id="rId59"/>
    <p:sldId id="515" r:id="rId60"/>
    <p:sldId id="516" r:id="rId61"/>
    <p:sldId id="517" r:id="rId62"/>
    <p:sldId id="518" r:id="rId63"/>
    <p:sldId id="519" r:id="rId64"/>
    <p:sldId id="520" r:id="rId65"/>
    <p:sldId id="521" r:id="rId66"/>
    <p:sldId id="522" r:id="rId67"/>
    <p:sldId id="523" r:id="rId68"/>
    <p:sldId id="524" r:id="rId69"/>
    <p:sldId id="525" r:id="rId70"/>
    <p:sldId id="526" r:id="rId71"/>
    <p:sldId id="527" r:id="rId72"/>
    <p:sldId id="528" r:id="rId73"/>
    <p:sldId id="529" r:id="rId74"/>
    <p:sldId id="530" r:id="rId75"/>
    <p:sldId id="531" r:id="rId76"/>
    <p:sldId id="532" r:id="rId77"/>
    <p:sldId id="533" r:id="rId78"/>
    <p:sldId id="534" r:id="rId79"/>
    <p:sldId id="535" r:id="rId80"/>
    <p:sldId id="536" r:id="rId81"/>
    <p:sldId id="537" r:id="rId82"/>
    <p:sldId id="538" r:id="rId83"/>
    <p:sldId id="539" r:id="rId84"/>
    <p:sldId id="540" r:id="rId85"/>
    <p:sldId id="541" r:id="rId86"/>
    <p:sldId id="542" r:id="rId87"/>
    <p:sldId id="543" r:id="rId88"/>
    <p:sldId id="544" r:id="rId89"/>
    <p:sldId id="545" r:id="rId90"/>
    <p:sldId id="546" r:id="rId91"/>
    <p:sldId id="547" r:id="rId92"/>
    <p:sldId id="548" r:id="rId93"/>
    <p:sldId id="549" r:id="rId94"/>
    <p:sldId id="550" r:id="rId95"/>
    <p:sldId id="551" r:id="rId96"/>
    <p:sldId id="552" r:id="rId97"/>
    <p:sldId id="553" r:id="rId98"/>
    <p:sldId id="554" r:id="rId99"/>
    <p:sldId id="555" r:id="rId100"/>
    <p:sldId id="556" r:id="rId101"/>
    <p:sldId id="557" r:id="rId102"/>
    <p:sldId id="558" r:id="rId103"/>
    <p:sldId id="559" r:id="rId104"/>
    <p:sldId id="560" r:id="rId105"/>
    <p:sldId id="561" r:id="rId106"/>
    <p:sldId id="562" r:id="rId107"/>
    <p:sldId id="563" r:id="rId108"/>
    <p:sldId id="564" r:id="rId109"/>
    <p:sldId id="565" r:id="rId110"/>
    <p:sldId id="472" r:id="rId111"/>
    <p:sldId id="566" r:id="rId112"/>
    <p:sldId id="567" r:id="rId113"/>
    <p:sldId id="568" r:id="rId114"/>
    <p:sldId id="569" r:id="rId115"/>
    <p:sldId id="474" r:id="rId116"/>
    <p:sldId id="570" r:id="rId117"/>
    <p:sldId id="571" r:id="rId118"/>
    <p:sldId id="574" r:id="rId119"/>
    <p:sldId id="575" r:id="rId120"/>
    <p:sldId id="576" r:id="rId121"/>
    <p:sldId id="577" r:id="rId122"/>
    <p:sldId id="578" r:id="rId123"/>
    <p:sldId id="473" r:id="rId124"/>
    <p:sldId id="579" r:id="rId125"/>
    <p:sldId id="580" r:id="rId126"/>
    <p:sldId id="585" r:id="rId127"/>
    <p:sldId id="583" r:id="rId128"/>
    <p:sldId id="581" r:id="rId129"/>
    <p:sldId id="584" r:id="rId130"/>
    <p:sldId id="582" r:id="rId131"/>
    <p:sldId id="586" r:id="rId132"/>
    <p:sldId id="442" r:id="rId13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3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63" autoAdjust="0"/>
    <p:restoredTop sz="88078" autoAdjust="0"/>
  </p:normalViewPr>
  <p:slideViewPr>
    <p:cSldViewPr>
      <p:cViewPr>
        <p:scale>
          <a:sx n="100" d="100"/>
          <a:sy n="100" d="100"/>
        </p:scale>
        <p:origin x="-714" y="45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3144"/>
    </p:cViewPr>
  </p:sorterViewPr>
  <p:notesViewPr>
    <p:cSldViewPr>
      <p:cViewPr varScale="1">
        <p:scale>
          <a:sx n="55" d="100"/>
          <a:sy n="55" d="100"/>
        </p:scale>
        <p:origin x="-2832" y="-9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38" Type="http://schemas.openxmlformats.org/officeDocument/2006/relationships/tableStyles" Target="tableStyles.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slide" Target="slides/slide88.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13" Type="http://schemas.openxmlformats.org/officeDocument/2006/relationships/slide" Target="slides/slide106.xml"/><Relationship Id="rId118" Type="http://schemas.openxmlformats.org/officeDocument/2006/relationships/slide" Target="slides/slide111.xml"/><Relationship Id="rId126" Type="http://schemas.openxmlformats.org/officeDocument/2006/relationships/slide" Target="slides/slide119.xml"/><Relationship Id="rId134"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slide" Target="slides/slide109.xml"/><Relationship Id="rId124" Type="http://schemas.openxmlformats.org/officeDocument/2006/relationships/slide" Target="slides/slide117.xml"/><Relationship Id="rId129" Type="http://schemas.openxmlformats.org/officeDocument/2006/relationships/slide" Target="slides/slide122.xml"/><Relationship Id="rId137"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32" Type="http://schemas.openxmlformats.org/officeDocument/2006/relationships/slide" Target="slides/slide12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slide" Target="slides/slide112.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30" Type="http://schemas.openxmlformats.org/officeDocument/2006/relationships/slide" Target="slides/slide123.xml"/><Relationship Id="rId13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viewProps" Target="view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409396D1-EB01-4E7C-9744-E0F4010C5D48}" type="datetimeFigureOut">
              <a:rPr lang="en-US" smtClean="0"/>
              <a:t>4/20/2017</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5BF1CA94-83DD-4AA4-90E0-28202E4B9008}" type="slidenum">
              <a:rPr lang="en-US" smtClean="0"/>
              <a:t>‹#›</a:t>
            </a:fld>
            <a:endParaRPr lang="en-US" dirty="0"/>
          </a:p>
        </p:txBody>
      </p:sp>
    </p:spTree>
    <p:extLst>
      <p:ext uri="{BB962C8B-B14F-4D97-AF65-F5344CB8AC3E}">
        <p14:creationId xmlns:p14="http://schemas.microsoft.com/office/powerpoint/2010/main" val="24005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1CA94-83DD-4AA4-90E0-28202E4B9008}" type="slidenum">
              <a:rPr lang="en-US" smtClean="0"/>
              <a:t>1</a:t>
            </a:fld>
            <a:endParaRPr lang="en-US" dirty="0"/>
          </a:p>
        </p:txBody>
      </p:sp>
    </p:spTree>
    <p:extLst>
      <p:ext uri="{BB962C8B-B14F-4D97-AF65-F5344CB8AC3E}">
        <p14:creationId xmlns:p14="http://schemas.microsoft.com/office/powerpoint/2010/main" val="3966952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1CA94-83DD-4AA4-90E0-28202E4B9008}" type="slidenum">
              <a:rPr lang="en-US" smtClean="0"/>
              <a:t>4</a:t>
            </a:fld>
            <a:endParaRPr lang="en-US" dirty="0"/>
          </a:p>
        </p:txBody>
      </p:sp>
    </p:spTree>
    <p:extLst>
      <p:ext uri="{BB962C8B-B14F-4D97-AF65-F5344CB8AC3E}">
        <p14:creationId xmlns:p14="http://schemas.microsoft.com/office/powerpoint/2010/main" val="3737248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F1CA94-83DD-4AA4-90E0-28202E4B9008}" type="slidenum">
              <a:rPr lang="en-US" smtClean="0"/>
              <a:t>126</a:t>
            </a:fld>
            <a:endParaRPr lang="en-US" dirty="0"/>
          </a:p>
        </p:txBody>
      </p:sp>
    </p:spTree>
    <p:extLst>
      <p:ext uri="{BB962C8B-B14F-4D97-AF65-F5344CB8AC3E}">
        <p14:creationId xmlns:p14="http://schemas.microsoft.com/office/powerpoint/2010/main" val="1237829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sp>
        <p:nvSpPr>
          <p:cNvPr id="2" name="Title 1"/>
          <p:cNvSpPr>
            <a:spLocks noGrp="1"/>
          </p:cNvSpPr>
          <p:nvPr>
            <p:ph type="ctrTitle"/>
          </p:nvPr>
        </p:nvSpPr>
        <p:spPr>
          <a:xfrm>
            <a:off x="1016000" y="5295900"/>
            <a:ext cx="7772400" cy="704850"/>
          </a:xfrm>
        </p:spPr>
        <p:txBody>
          <a:bodyPr>
            <a:normAutofit/>
          </a:bodyPr>
          <a:lstStyle>
            <a:lvl1pPr algn="l">
              <a:defRPr sz="20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0" y="60833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13" descr="Optum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4454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Title Bar">
    <p:spTree>
      <p:nvGrpSpPr>
        <p:cNvPr id="1" name=""/>
        <p:cNvGrpSpPr/>
        <p:nvPr/>
      </p:nvGrpSpPr>
      <p:grpSpPr>
        <a:xfrm>
          <a:off x="0" y="0"/>
          <a:ext cx="0" cy="0"/>
          <a:chOff x="0" y="0"/>
          <a:chExt cx="0" cy="0"/>
        </a:xfrm>
      </p:grpSpPr>
      <p:sp>
        <p:nvSpPr>
          <p:cNvPr id="5" name="Content Placeholder 2"/>
          <p:cNvSpPr>
            <a:spLocks noGrp="1"/>
          </p:cNvSpPr>
          <p:nvPr>
            <p:ph idx="1"/>
          </p:nvPr>
        </p:nvSpPr>
        <p:spPr>
          <a:xfrm>
            <a:off x="152400" y="914400"/>
            <a:ext cx="8915400" cy="5562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2"/>
          <p:cNvSpPr>
            <a:spLocks noGrp="1"/>
          </p:cNvSpPr>
          <p:nvPr>
            <p:ph type="body" sz="quarter" idx="12"/>
          </p:nvPr>
        </p:nvSpPr>
        <p:spPr>
          <a:xfrm>
            <a:off x="1524000" y="76200"/>
            <a:ext cx="7391400" cy="685800"/>
          </a:xfrm>
        </p:spPr>
        <p:txBody>
          <a:bodyPr anchor="ctr"/>
          <a:lstStyle>
            <a:lvl1pPr marL="39688" indent="0">
              <a:lnSpc>
                <a:spcPts val="2400"/>
              </a:lnSpc>
              <a:buNone/>
              <a:defRPr sz="2400" b="1">
                <a:solidFill>
                  <a:schemeClr val="bg1"/>
                </a:solidFill>
              </a:defRPr>
            </a:lvl1pPr>
          </a:lstStyle>
          <a:p>
            <a:pPr lvl="0"/>
            <a:r>
              <a:rPr lang="en-US" smtClean="0"/>
              <a:t>Click to edit Master text styles</a:t>
            </a:r>
          </a:p>
        </p:txBody>
      </p:sp>
      <p:sp>
        <p:nvSpPr>
          <p:cNvPr id="4" name="Text Box 7"/>
          <p:cNvSpPr txBox="1">
            <a:spLocks noGrp="1" noChangeArrowheads="1"/>
          </p:cNvSpPr>
          <p:nvPr>
            <p:ph type="sldNum" sz="quarter" idx="13"/>
          </p:nvPr>
        </p:nvSpPr>
        <p:spPr>
          <a:xfrm>
            <a:off x="8782050" y="6600825"/>
            <a:ext cx="244475" cy="241300"/>
          </a:xfrm>
          <a:prstGeom prst="rect">
            <a:avLst/>
          </a:prstGeom>
          <a:ln/>
        </p:spPr>
        <p:txBody>
          <a:bodyPr/>
          <a:lstStyle>
            <a:lvl1pPr>
              <a:defRPr/>
            </a:lvl1pPr>
          </a:lstStyle>
          <a:p>
            <a:fld id="{CAC45E69-03E5-4B69-A780-57024A6211F3}" type="slidenum">
              <a:rPr lang="en-US" smtClean="0"/>
              <a:t>‹#›</a:t>
            </a:fld>
            <a:endParaRPr lang="en-US" dirty="0"/>
          </a:p>
        </p:txBody>
      </p:sp>
    </p:spTree>
    <p:extLst>
      <p:ext uri="{BB962C8B-B14F-4D97-AF65-F5344CB8AC3E}">
        <p14:creationId xmlns:p14="http://schemas.microsoft.com/office/powerpoint/2010/main" val="3868639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userDrawn="1"/>
        </p:nvSpPr>
        <p:spPr bwMode="auto">
          <a:xfrm>
            <a:off x="2362200" y="6307138"/>
            <a:ext cx="274161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fontAlgn="base">
              <a:lnSpc>
                <a:spcPct val="95000"/>
              </a:lnSpc>
              <a:spcBef>
                <a:spcPct val="0"/>
              </a:spcBef>
              <a:spcAft>
                <a:spcPct val="0"/>
              </a:spcAft>
              <a:buClr>
                <a:srgbClr val="D45D00"/>
              </a:buClr>
            </a:pPr>
            <a:endParaRPr lang="en-US" sz="1000" dirty="0">
              <a:solidFill>
                <a:srgbClr val="63666A"/>
              </a:solidFill>
              <a:ea typeface="Geneva" charset="-128"/>
            </a:endParaRPr>
          </a:p>
        </p:txBody>
      </p:sp>
      <p:sp>
        <p:nvSpPr>
          <p:cNvPr id="10242" name="Rectangle 2"/>
          <p:cNvSpPr>
            <a:spLocks noGrp="1" noChangeArrowheads="1"/>
          </p:cNvSpPr>
          <p:nvPr>
            <p:ph type="ctrTitle"/>
          </p:nvPr>
        </p:nvSpPr>
        <p:spPr>
          <a:xfrm>
            <a:off x="2362200" y="5448300"/>
            <a:ext cx="6096000" cy="342900"/>
          </a:xfrm>
        </p:spPr>
        <p:txBody>
          <a:bodyPr anchor="t"/>
          <a:lstStyle>
            <a:lvl1pPr>
              <a:defRPr sz="2000"/>
            </a:lvl1pPr>
          </a:lstStyle>
          <a:p>
            <a:r>
              <a:rPr lang="en-US" smtClean="0"/>
              <a:t>Click to edit Master title style</a:t>
            </a:r>
            <a:endParaRPr lang="en-US"/>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smtClean="0"/>
              <a:t>Click to edit Master subtitle style</a:t>
            </a:r>
            <a:endParaRPr lang="en-US"/>
          </a:p>
        </p:txBody>
      </p:sp>
    </p:spTree>
    <p:extLst>
      <p:ext uri="{BB962C8B-B14F-4D97-AF65-F5344CB8AC3E}">
        <p14:creationId xmlns:p14="http://schemas.microsoft.com/office/powerpoint/2010/main" val="408696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80A329A4-2202-4D50-9CD4-77F3822C6F40}"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552373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F7872B50-824F-4E24-853A-E68D1DE4EECF}"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086001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067AEBA4-26B8-49C3-8170-D4A486ECB6C3}"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3621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5AD78CB6-71DF-4787-98A1-929C48CF2584}"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786287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226A63F1-3462-45E5-A782-F0309C53BCA7}"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616070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5249E32C-1507-4702-8885-7398E7E5B905}"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1888449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30311EBB-2F63-4E98-B8A5-1EF32E997DC7}"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69674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513FC332-1398-4F93-93D3-74D65D797E25}"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494575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19200"/>
            <a:ext cx="822960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87501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BB9FD02D-B348-4FC0-AF66-AFF62B9F854D}"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630108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89DA2952-8A9A-48DC-BD91-894248D9260D}"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450033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userDrawn="1"/>
        </p:nvSpPr>
        <p:spPr bwMode="auto">
          <a:xfrm>
            <a:off x="2362200" y="6307138"/>
            <a:ext cx="274161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fontAlgn="base">
              <a:lnSpc>
                <a:spcPct val="95000"/>
              </a:lnSpc>
              <a:spcBef>
                <a:spcPct val="0"/>
              </a:spcBef>
              <a:spcAft>
                <a:spcPct val="0"/>
              </a:spcAft>
              <a:buClr>
                <a:srgbClr val="D45D00"/>
              </a:buClr>
            </a:pPr>
            <a:endParaRPr lang="en-US" sz="1000" dirty="0">
              <a:solidFill>
                <a:srgbClr val="63666A"/>
              </a:solidFill>
              <a:ea typeface="Geneva" charset="-128"/>
            </a:endParaRPr>
          </a:p>
        </p:txBody>
      </p:sp>
      <p:sp>
        <p:nvSpPr>
          <p:cNvPr id="10242" name="Rectangle 2"/>
          <p:cNvSpPr>
            <a:spLocks noGrp="1" noChangeArrowheads="1"/>
          </p:cNvSpPr>
          <p:nvPr>
            <p:ph type="ctrTitle"/>
          </p:nvPr>
        </p:nvSpPr>
        <p:spPr>
          <a:xfrm>
            <a:off x="2362200" y="5448300"/>
            <a:ext cx="6096000" cy="342900"/>
          </a:xfrm>
        </p:spPr>
        <p:txBody>
          <a:bodyPr anchor="t"/>
          <a:lstStyle>
            <a:lvl1pPr>
              <a:defRPr sz="2000"/>
            </a:lvl1pPr>
          </a:lstStyle>
          <a:p>
            <a:r>
              <a:rPr lang="en-US" smtClean="0"/>
              <a:t>Click to edit Master title style</a:t>
            </a:r>
            <a:endParaRPr lang="en-US"/>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smtClean="0"/>
              <a:t>Click to edit Master subtitle style</a:t>
            </a:r>
            <a:endParaRPr lang="en-US"/>
          </a:p>
        </p:txBody>
      </p:sp>
    </p:spTree>
    <p:extLst>
      <p:ext uri="{BB962C8B-B14F-4D97-AF65-F5344CB8AC3E}">
        <p14:creationId xmlns:p14="http://schemas.microsoft.com/office/powerpoint/2010/main" val="1396872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80A329A4-2202-4D50-9CD4-77F3822C6F40}"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6728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F7872B50-824F-4E24-853A-E68D1DE4EECF}"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857518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067AEBA4-26B8-49C3-8170-D4A486ECB6C3}"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601271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5AD78CB6-71DF-4787-98A1-929C48CF2584}"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365389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226A63F1-3462-45E5-A782-F0309C53BCA7}"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80167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5249E32C-1507-4702-8885-7398E7E5B905}"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255373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30311EBB-2F63-4E98-B8A5-1EF32E997DC7}"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58892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2"/>
          <p:cNvSpPr>
            <a:spLocks noGrp="1"/>
          </p:cNvSpPr>
          <p:nvPr>
            <p:ph idx="13"/>
          </p:nvPr>
        </p:nvSpPr>
        <p:spPr>
          <a:xfrm>
            <a:off x="4663440" y="1143000"/>
            <a:ext cx="4023360" cy="51206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Placeholder 1"/>
          <p:cNvSpPr>
            <a:spLocks noGrp="1"/>
          </p:cNvSpPr>
          <p:nvPr>
            <p:ph type="title"/>
          </p:nvPr>
        </p:nvSpPr>
        <p:spPr>
          <a:xfrm>
            <a:off x="457200" y="190500"/>
            <a:ext cx="8229600" cy="769938"/>
          </a:xfrm>
          <a:prstGeom prst="rect">
            <a:avLst/>
          </a:prstGeom>
        </p:spPr>
        <p:txBody>
          <a:bodyPr vert="horz" lIns="0" tIns="0" rIns="0" bIns="0" rtlCol="0" anchor="b">
            <a:normAutofit/>
          </a:bodyPr>
          <a:lstStyle/>
          <a:p>
            <a:r>
              <a:rPr lang="en-US" smtClean="0"/>
              <a:t>Click to edit Master title style</a:t>
            </a:r>
            <a:endParaRPr lang="en-US"/>
          </a:p>
        </p:txBody>
      </p:sp>
    </p:spTree>
    <p:extLst>
      <p:ext uri="{BB962C8B-B14F-4D97-AF65-F5344CB8AC3E}">
        <p14:creationId xmlns:p14="http://schemas.microsoft.com/office/powerpoint/2010/main" val="29013430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513FC332-1398-4F93-93D3-74D65D797E25}"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208513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BB9FD02D-B348-4FC0-AF66-AFF62B9F854D}"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394422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89DA2952-8A9A-48DC-BD91-894248D9260D}" type="slidenum">
              <a:rPr lang="en-US">
                <a:solidFill>
                  <a:srgbClr val="63666A"/>
                </a:solidFill>
              </a:rPr>
              <a:pPr>
                <a:defRPr/>
              </a:pPr>
              <a:t>‹#›</a:t>
            </a:fld>
            <a:endParaRPr lang="en-US" dirty="0">
              <a:solidFill>
                <a:srgbClr val="63666A"/>
              </a:solidFill>
            </a:endParaRPr>
          </a:p>
        </p:txBody>
      </p:sp>
    </p:spTree>
    <p:extLst>
      <p:ext uri="{BB962C8B-B14F-4D97-AF65-F5344CB8AC3E}">
        <p14:creationId xmlns:p14="http://schemas.microsoft.com/office/powerpoint/2010/main" val="380326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Title - Blank">
    <p:spTree>
      <p:nvGrpSpPr>
        <p:cNvPr id="1" name=""/>
        <p:cNvGrpSpPr/>
        <p:nvPr/>
      </p:nvGrpSpPr>
      <p:grpSpPr>
        <a:xfrm>
          <a:off x="0" y="0"/>
          <a:ext cx="0" cy="0"/>
          <a:chOff x="0" y="0"/>
          <a:chExt cx="0" cy="0"/>
        </a:xfrm>
      </p:grpSpPr>
      <p:sp>
        <p:nvSpPr>
          <p:cNvPr id="2" name="Title 1"/>
          <p:cNvSpPr>
            <a:spLocks noGrp="1"/>
          </p:cNvSpPr>
          <p:nvPr>
            <p:ph type="ctrTitle"/>
          </p:nvPr>
        </p:nvSpPr>
        <p:spPr>
          <a:xfrm>
            <a:off x="1016000" y="5295900"/>
            <a:ext cx="7772400" cy="704850"/>
          </a:xfrm>
        </p:spPr>
        <p:txBody>
          <a:bodyPr>
            <a:noAutofit/>
          </a:bodyPr>
          <a:lstStyle>
            <a:lvl1pPr algn="l">
              <a:defRPr sz="20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0" y="6083300"/>
            <a:ext cx="7772400" cy="546100"/>
          </a:xfrm>
        </p:spPr>
        <p:txBody>
          <a:bodyPr>
            <a:noAutofit/>
          </a:bodyPr>
          <a:lstStyle>
            <a:lvl1pPr marL="0" indent="0" algn="l">
              <a:spcBef>
                <a:spcPts val="0"/>
              </a:spcBef>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5" descr="OPTUM_RGB"/>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6875" y="247650"/>
            <a:ext cx="211455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87017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 No Photo">
    <p:spTree>
      <p:nvGrpSpPr>
        <p:cNvPr id="1" name=""/>
        <p:cNvGrpSpPr/>
        <p:nvPr/>
      </p:nvGrpSpPr>
      <p:grpSpPr>
        <a:xfrm>
          <a:off x="0" y="0"/>
          <a:ext cx="0" cy="0"/>
          <a:chOff x="0" y="0"/>
          <a:chExt cx="0" cy="0"/>
        </a:xfrm>
      </p:grpSpPr>
      <p:sp>
        <p:nvSpPr>
          <p:cNvPr id="6" name="Rectangle 10"/>
          <p:cNvSpPr>
            <a:spLocks noChangeArrowheads="1"/>
          </p:cNvSpPr>
          <p:nvPr userDrawn="1"/>
        </p:nvSpPr>
        <p:spPr bwMode="auto">
          <a:xfrm>
            <a:off x="0" y="1230314"/>
            <a:ext cx="9144000" cy="3778250"/>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solidFill>
                <a:srgbClr val="53565A"/>
              </a:solidFill>
            </a:endParaRPr>
          </a:p>
        </p:txBody>
      </p:sp>
      <p:sp>
        <p:nvSpPr>
          <p:cNvPr id="2" name="Title 1"/>
          <p:cNvSpPr>
            <a:spLocks noGrp="1"/>
          </p:cNvSpPr>
          <p:nvPr>
            <p:ph type="ctrTitle"/>
          </p:nvPr>
        </p:nvSpPr>
        <p:spPr>
          <a:xfrm>
            <a:off x="1016000" y="2414589"/>
            <a:ext cx="7772400" cy="704850"/>
          </a:xfrm>
        </p:spPr>
        <p:txBody>
          <a:bodyPr>
            <a:noAutofit/>
          </a:bodyPr>
          <a:lstStyle>
            <a:lvl1pPr algn="l">
              <a:defRPr sz="2000" b="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016000" y="3201989"/>
            <a:ext cx="7772400" cy="546100"/>
          </a:xfrm>
        </p:spPr>
        <p:txBody>
          <a:bodyPr>
            <a:no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8"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5" descr="OPTUM_RGB"/>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6875" y="247650"/>
            <a:ext cx="211455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23227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71143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60120"/>
            <a:ext cx="4023360" cy="53063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4663440" y="960120"/>
            <a:ext cx="4023360" cy="530637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itle Placeholder 1"/>
          <p:cNvSpPr>
            <a:spLocks noGrp="1"/>
          </p:cNvSpPr>
          <p:nvPr>
            <p:ph type="title"/>
          </p:nvPr>
        </p:nvSpPr>
        <p:spPr>
          <a:xfrm>
            <a:off x="457200" y="148624"/>
            <a:ext cx="8229600" cy="612648"/>
          </a:xfrm>
          <a:prstGeom prst="rect">
            <a:avLst/>
          </a:prstGeom>
        </p:spPr>
        <p:txBody>
          <a:bodyPr vert="horz" lIns="0" tIns="0" rIns="0" bIns="0" rtlCol="0" anchor="b">
            <a:normAutofit/>
          </a:bodyPr>
          <a:lstStyle/>
          <a:p>
            <a:r>
              <a:rPr lang="en-US" smtClean="0"/>
              <a:t>Click to edit Master title style</a:t>
            </a:r>
            <a:endParaRPr lang="en-US"/>
          </a:p>
        </p:txBody>
      </p:sp>
    </p:spTree>
    <p:extLst>
      <p:ext uri="{BB962C8B-B14F-4D97-AF65-F5344CB8AC3E}">
        <p14:creationId xmlns:p14="http://schemas.microsoft.com/office/powerpoint/2010/main" val="364338346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633766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466344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4"/>
          </p:nvPr>
        </p:nvSpPr>
        <p:spPr>
          <a:xfrm>
            <a:off x="45720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2"/>
          <p:cNvSpPr>
            <a:spLocks noGrp="1"/>
          </p:cNvSpPr>
          <p:nvPr>
            <p:ph idx="15"/>
          </p:nvPr>
        </p:nvSpPr>
        <p:spPr>
          <a:xfrm>
            <a:off x="466344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a:spLocks noGrp="1"/>
          </p:cNvSpPr>
          <p:nvPr>
            <p:ph type="title"/>
          </p:nvPr>
        </p:nvSpPr>
        <p:spPr>
          <a:xfrm>
            <a:off x="457200" y="148624"/>
            <a:ext cx="8229600" cy="612648"/>
          </a:xfrm>
          <a:prstGeom prst="rect">
            <a:avLst/>
          </a:prstGeom>
        </p:spPr>
        <p:txBody>
          <a:bodyPr vert="horz" lIns="0" tIns="0" rIns="0" bIns="0" rtlCol="0" anchor="b">
            <a:normAutofit/>
          </a:bodyPr>
          <a:lstStyle/>
          <a:p>
            <a:r>
              <a:rPr lang="en-US" smtClean="0"/>
              <a:t>Click to edit Master title style</a:t>
            </a:r>
            <a:endParaRPr lang="en-US" dirty="0"/>
          </a:p>
        </p:txBody>
      </p:sp>
    </p:spTree>
    <p:extLst>
      <p:ext uri="{BB962C8B-B14F-4D97-AF65-F5344CB8AC3E}">
        <p14:creationId xmlns:p14="http://schemas.microsoft.com/office/powerpoint/2010/main" val="6070332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Divider Slide 1">
    <p:spTree>
      <p:nvGrpSpPr>
        <p:cNvPr id="1" name=""/>
        <p:cNvGrpSpPr/>
        <p:nvPr/>
      </p:nvGrpSpPr>
      <p:grpSpPr>
        <a:xfrm>
          <a:off x="0" y="0"/>
          <a:ext cx="0" cy="0"/>
          <a:chOff x="0" y="0"/>
          <a:chExt cx="0" cy="0"/>
        </a:xfrm>
      </p:grpSpPr>
      <p:sp>
        <p:nvSpPr>
          <p:cNvPr id="2" name="Title 1"/>
          <p:cNvSpPr>
            <a:spLocks noGrp="1"/>
          </p:cNvSpPr>
          <p:nvPr>
            <p:ph type="ctrTitle"/>
          </p:nvPr>
        </p:nvSpPr>
        <p:spPr>
          <a:xfrm>
            <a:off x="2347415" y="2468880"/>
            <a:ext cx="6400800" cy="1143000"/>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347415" y="5266944"/>
            <a:ext cx="6400800" cy="1371600"/>
          </a:xfrm>
        </p:spPr>
        <p:txBody>
          <a:bodyPr>
            <a:no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5" descr="OPTUM_RGB"/>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6875" y="247650"/>
            <a:ext cx="211455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29505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12562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Slide 2">
    <p:spTree>
      <p:nvGrpSpPr>
        <p:cNvPr id="1" name=""/>
        <p:cNvGrpSpPr/>
        <p:nvPr/>
      </p:nvGrpSpPr>
      <p:grpSpPr>
        <a:xfrm>
          <a:off x="0" y="0"/>
          <a:ext cx="0" cy="0"/>
          <a:chOff x="0" y="0"/>
          <a:chExt cx="0" cy="0"/>
        </a:xfrm>
      </p:grpSpPr>
      <p:sp>
        <p:nvSpPr>
          <p:cNvPr id="9" name="Rectangle 10"/>
          <p:cNvSpPr>
            <a:spLocks noChangeArrowheads="1"/>
          </p:cNvSpPr>
          <p:nvPr userDrawn="1"/>
        </p:nvSpPr>
        <p:spPr bwMode="auto">
          <a:xfrm>
            <a:off x="0" y="5097463"/>
            <a:ext cx="9144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solidFill>
                <a:srgbClr val="53565A"/>
              </a:solidFill>
            </a:endParaRPr>
          </a:p>
        </p:txBody>
      </p:sp>
      <p:pic>
        <p:nvPicPr>
          <p:cNvPr id="11"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2347416" y="2468880"/>
            <a:ext cx="6400800" cy="1143000"/>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15" name="Subtitle 2"/>
          <p:cNvSpPr>
            <a:spLocks noGrp="1"/>
          </p:cNvSpPr>
          <p:nvPr>
            <p:ph type="subTitle" idx="1"/>
          </p:nvPr>
        </p:nvSpPr>
        <p:spPr>
          <a:xfrm>
            <a:off x="2347416" y="5270500"/>
            <a:ext cx="6400800" cy="1371600"/>
          </a:xfrm>
        </p:spPr>
        <p:txBody>
          <a:bodyPr>
            <a:no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Picture 25" descr="OPTUM_RGB"/>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6875" y="247650"/>
            <a:ext cx="211455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10017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 Slide 3 with Photo">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20763" y="5270500"/>
            <a:ext cx="7727453" cy="1371600"/>
          </a:xfrm>
        </p:spPr>
        <p:txBody>
          <a:bodyPr>
            <a:no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8"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1020763" y="3702050"/>
            <a:ext cx="7727453" cy="1143000"/>
          </a:xfrm>
        </p:spPr>
        <p:txBody>
          <a:bodyPr anchor="b" anchorCtr="0">
            <a:noAutofit/>
          </a:bodyPr>
          <a:lstStyle>
            <a:lvl1pPr algn="l">
              <a:defRPr sz="2000" b="0">
                <a:solidFill>
                  <a:schemeClr val="tx1"/>
                </a:solidFill>
                <a:effectLst>
                  <a:outerShdw blurRad="76200" dist="25400" dir="5400000" algn="t" rotWithShape="0">
                    <a:prstClr val="black">
                      <a:alpha val="30000"/>
                    </a:prstClr>
                  </a:outerShdw>
                </a:effectLst>
              </a:defRPr>
            </a:lvl1pPr>
          </a:lstStyle>
          <a:p>
            <a:r>
              <a:rPr lang="en-US" dirty="0" smtClean="0"/>
              <a:t>Click to edit Master title style</a:t>
            </a:r>
            <a:endParaRPr lang="en-US" dirty="0"/>
          </a:p>
        </p:txBody>
      </p:sp>
      <p:pic>
        <p:nvPicPr>
          <p:cNvPr id="9" name="Picture 25" descr="OPTUM_RGB"/>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6875" y="247650"/>
            <a:ext cx="211455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1568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02956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495800"/>
          </a:xfrm>
          <a:prstGeom prst="rect">
            <a:avLst/>
          </a:prstGeom>
          <a:noFill/>
          <a:ln>
            <a:noFill/>
          </a:ln>
        </p:spPr>
        <p:txBody>
          <a:bodyPr/>
          <a:lstStyle>
            <a:lvl1pPr>
              <a:defRPr sz="1800">
                <a:solidFill>
                  <a:schemeClr val="tx1"/>
                </a:solidFill>
                <a:latin typeface="Calibri"/>
                <a:cs typeface="Calibri"/>
              </a:defRPr>
            </a:lvl1pPr>
            <a:lvl2pPr>
              <a:defRPr>
                <a:solidFill>
                  <a:schemeClr val="tx1"/>
                </a:solidFill>
                <a:latin typeface="Calibri"/>
                <a:cs typeface="Calibri"/>
              </a:defRPr>
            </a:lvl2pPr>
            <a:lvl3pPr>
              <a:buSzPct val="100000"/>
              <a:buFont typeface="Arial" pitchFamily="34" charset="0"/>
              <a:buChar char="–"/>
              <a:defRPr>
                <a:solidFill>
                  <a:schemeClr val="tx1"/>
                </a:solidFill>
                <a:latin typeface="Calibri"/>
                <a:cs typeface="Calibri"/>
              </a:defRPr>
            </a:lvl3pPr>
            <a:lvl4pPr>
              <a:buFont typeface="Arial" pitchFamily="34" charset="0"/>
              <a:buChar char="–"/>
              <a:defRPr sz="1400">
                <a:solidFill>
                  <a:schemeClr val="tx1"/>
                </a:solidFill>
                <a:latin typeface="Calibri"/>
                <a:cs typeface="Calibri"/>
              </a:defRPr>
            </a:lvl4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9" name="Text Placeholder 8"/>
          <p:cNvSpPr>
            <a:spLocks noGrp="1"/>
          </p:cNvSpPr>
          <p:nvPr>
            <p:ph type="body" sz="quarter" idx="10"/>
          </p:nvPr>
        </p:nvSpPr>
        <p:spPr>
          <a:xfrm>
            <a:off x="457200" y="228600"/>
            <a:ext cx="8229600" cy="685800"/>
          </a:xfrm>
          <a:prstGeom prst="rect">
            <a:avLst/>
          </a:prstGeom>
          <a:ln>
            <a:noFill/>
          </a:ln>
        </p:spPr>
        <p:txBody>
          <a:bodyPr anchor="b">
            <a:normAutofit/>
          </a:bodyPr>
          <a:lstStyle>
            <a:lvl1pPr>
              <a:buNone/>
              <a:defRPr sz="2400" baseline="0">
                <a:solidFill>
                  <a:schemeClr val="tx1"/>
                </a:solidFill>
                <a:latin typeface="Calibri"/>
                <a:cs typeface="Calibri"/>
              </a:defRPr>
            </a:lvl1pPr>
          </a:lstStyle>
          <a:p>
            <a:pPr lvl="0"/>
            <a:r>
              <a:rPr lang="en-US" dirty="0" smtClean="0"/>
              <a:t>Click to edit Master text styles</a:t>
            </a:r>
          </a:p>
        </p:txBody>
      </p:sp>
    </p:spTree>
    <p:extLst>
      <p:ext uri="{BB962C8B-B14F-4D97-AF65-F5344CB8AC3E}">
        <p14:creationId xmlns:p14="http://schemas.microsoft.com/office/powerpoint/2010/main" val="348005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 Box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2"/>
          <p:cNvSpPr>
            <a:spLocks noGrp="1"/>
          </p:cNvSpPr>
          <p:nvPr>
            <p:ph idx="13"/>
          </p:nvPr>
        </p:nvSpPr>
        <p:spPr>
          <a:xfrm>
            <a:off x="4663440" y="1143000"/>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2"/>
          <p:cNvSpPr>
            <a:spLocks noGrp="1"/>
          </p:cNvSpPr>
          <p:nvPr>
            <p:ph idx="14"/>
          </p:nvPr>
        </p:nvSpPr>
        <p:spPr>
          <a:xfrm>
            <a:off x="45720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2"/>
          <p:cNvSpPr>
            <a:spLocks noGrp="1"/>
          </p:cNvSpPr>
          <p:nvPr>
            <p:ph idx="15"/>
          </p:nvPr>
        </p:nvSpPr>
        <p:spPr>
          <a:xfrm>
            <a:off x="4663440" y="3808475"/>
            <a:ext cx="4023360" cy="24688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Placeholder 1"/>
          <p:cNvSpPr>
            <a:spLocks noGrp="1"/>
          </p:cNvSpPr>
          <p:nvPr>
            <p:ph type="title"/>
          </p:nvPr>
        </p:nvSpPr>
        <p:spPr>
          <a:xfrm>
            <a:off x="457200" y="190500"/>
            <a:ext cx="8229600" cy="769938"/>
          </a:xfrm>
          <a:prstGeom prst="rect">
            <a:avLst/>
          </a:prstGeom>
        </p:spPr>
        <p:txBody>
          <a:bodyPr vert="horz" lIns="0" tIns="0" rIns="0" bIns="0" rtlCol="0" anchor="b">
            <a:normAutofit/>
          </a:bodyPr>
          <a:lstStyle/>
          <a:p>
            <a:r>
              <a:rPr lang="en-US" smtClean="0"/>
              <a:t>Click to edit Master title style</a:t>
            </a:r>
            <a:endParaRPr lang="en-US"/>
          </a:p>
        </p:txBody>
      </p:sp>
    </p:spTree>
    <p:extLst>
      <p:ext uri="{BB962C8B-B14F-4D97-AF65-F5344CB8AC3E}">
        <p14:creationId xmlns:p14="http://schemas.microsoft.com/office/powerpoint/2010/main" val="1133998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Divider Slide 1">
    <p:spTree>
      <p:nvGrpSpPr>
        <p:cNvPr id="1" name=""/>
        <p:cNvGrpSpPr/>
        <p:nvPr/>
      </p:nvGrpSpPr>
      <p:grpSpPr>
        <a:xfrm>
          <a:off x="0" y="0"/>
          <a:ext cx="0" cy="0"/>
          <a:chOff x="0" y="0"/>
          <a:chExt cx="0" cy="0"/>
        </a:xfrm>
      </p:grpSpPr>
      <p:sp>
        <p:nvSpPr>
          <p:cNvPr id="2" name="Title 1"/>
          <p:cNvSpPr>
            <a:spLocks noGrp="1"/>
          </p:cNvSpPr>
          <p:nvPr>
            <p:ph type="ctrTitle"/>
          </p:nvPr>
        </p:nvSpPr>
        <p:spPr>
          <a:xfrm>
            <a:off x="1016000" y="2456434"/>
            <a:ext cx="77724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16000" y="52705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pic>
        <p:nvPicPr>
          <p:cNvPr id="7" name="Picture 13" descr="Optum_RGB_PP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Optum_ColorBand-02"/>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429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 Slide 2">
    <p:spTree>
      <p:nvGrpSpPr>
        <p:cNvPr id="1" name=""/>
        <p:cNvGrpSpPr/>
        <p:nvPr/>
      </p:nvGrpSpPr>
      <p:grpSpPr>
        <a:xfrm>
          <a:off x="0" y="0"/>
          <a:ext cx="0" cy="0"/>
          <a:chOff x="0" y="0"/>
          <a:chExt cx="0" cy="0"/>
        </a:xfrm>
      </p:grpSpPr>
      <p:pic>
        <p:nvPicPr>
          <p:cNvPr id="12" name="Picture 7" descr="BLP0039002.JPG"/>
          <p:cNvPicPr>
            <a:picLocks noChangeAspect="1"/>
          </p:cNvPicPr>
          <p:nvPr/>
        </p:nvPicPr>
        <p:blipFill>
          <a:blip r:embed="rId2">
            <a:extLst>
              <a:ext uri="{28A0092B-C50C-407E-A947-70E740481C1C}">
                <a14:useLocalDpi xmlns:a14="http://schemas.microsoft.com/office/drawing/2010/main" val="0"/>
              </a:ext>
            </a:extLst>
          </a:blip>
          <a:srcRect t="25050" r="10800" b="19501"/>
          <a:stretch>
            <a:fillRect/>
          </a:stretch>
        </p:blipFill>
        <p:spPr bwMode="auto">
          <a:xfrm>
            <a:off x="0" y="1235075"/>
            <a:ext cx="9139238"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ubtitle 2"/>
          <p:cNvSpPr>
            <a:spLocks noGrp="1"/>
          </p:cNvSpPr>
          <p:nvPr>
            <p:ph type="subTitle" idx="1"/>
          </p:nvPr>
        </p:nvSpPr>
        <p:spPr>
          <a:xfrm>
            <a:off x="1016000" y="5270500"/>
            <a:ext cx="7772400" cy="546100"/>
          </a:xfrm>
        </p:spPr>
        <p:txBody>
          <a:bodyPr>
            <a:normAutofit/>
          </a:bodyPr>
          <a:lstStyle>
            <a:lvl1pPr marL="0" indent="0" algn="l">
              <a:spcAft>
                <a:spcPts val="300"/>
              </a:spcAft>
              <a:buNone/>
              <a:defRPr sz="1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7" name="Picture 13" descr="Optum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descr="Optum_ColorBand-02"/>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itle 1"/>
          <p:cNvSpPr>
            <a:spLocks noGrp="1"/>
          </p:cNvSpPr>
          <p:nvPr>
            <p:ph type="ctrTitle"/>
          </p:nvPr>
        </p:nvSpPr>
        <p:spPr>
          <a:xfrm>
            <a:off x="1016000" y="2456434"/>
            <a:ext cx="7772400" cy="1150366"/>
          </a:xfrm>
        </p:spPr>
        <p:txBody>
          <a:bodyPr anchor="ctr">
            <a:noAutofit/>
          </a:bodyPr>
          <a:lstStyle>
            <a:lvl1pPr algn="l">
              <a:defRPr sz="2400" b="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885908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Divider Slide 3">
    <p:spTree>
      <p:nvGrpSpPr>
        <p:cNvPr id="1" name=""/>
        <p:cNvGrpSpPr/>
        <p:nvPr/>
      </p:nvGrpSpPr>
      <p:grpSpPr>
        <a:xfrm>
          <a:off x="0" y="0"/>
          <a:ext cx="0" cy="0"/>
          <a:chOff x="0" y="0"/>
          <a:chExt cx="0" cy="0"/>
        </a:xfrm>
      </p:grpSpPr>
      <p:sp>
        <p:nvSpPr>
          <p:cNvPr id="9" name="Rectangle 10"/>
          <p:cNvSpPr>
            <a:spLocks noChangeArrowheads="1"/>
          </p:cNvSpPr>
          <p:nvPr/>
        </p:nvSpPr>
        <p:spPr bwMode="auto">
          <a:xfrm>
            <a:off x="0" y="5097463"/>
            <a:ext cx="9144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pic>
        <p:nvPicPr>
          <p:cNvPr id="11" name="Picture 11" descr="Optum_ColorBand-02"/>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3" descr="Optum_RGB_PP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a:spLocks noGrp="1"/>
          </p:cNvSpPr>
          <p:nvPr>
            <p:ph type="ctrTitle"/>
          </p:nvPr>
        </p:nvSpPr>
        <p:spPr>
          <a:xfrm>
            <a:off x="1016000" y="2456434"/>
            <a:ext cx="7772400" cy="1150366"/>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15" name="Subtitle 2"/>
          <p:cNvSpPr>
            <a:spLocks noGrp="1"/>
          </p:cNvSpPr>
          <p:nvPr>
            <p:ph type="subTitle" idx="1"/>
          </p:nvPr>
        </p:nvSpPr>
        <p:spPr>
          <a:xfrm>
            <a:off x="1016000" y="5270500"/>
            <a:ext cx="7772400" cy="1384300"/>
          </a:xfrm>
        </p:spPr>
        <p:txBody>
          <a:bodyPr>
            <a:norm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178388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941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6.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6.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2.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10.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90500"/>
            <a:ext cx="8229600" cy="769938"/>
          </a:xfrm>
          <a:prstGeom prst="rect">
            <a:avLst/>
          </a:prstGeom>
        </p:spPr>
        <p:txBody>
          <a:bodyPr vert="horz" lIns="0" tIns="0" rIns="0" bIns="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143000"/>
            <a:ext cx="8229600" cy="512064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Line 9"/>
          <p:cNvSpPr>
            <a:spLocks noChangeShapeType="1"/>
          </p:cNvSpPr>
          <p:nvPr/>
        </p:nvSpPr>
        <p:spPr bwMode="auto">
          <a:xfrm>
            <a:off x="457200" y="1051719"/>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latin typeface="Arial" pitchFamily="34" charset="0"/>
              <a:cs typeface="Arial" pitchFamily="34" charset="0"/>
            </a:endParaRPr>
          </a:p>
        </p:txBody>
      </p:sp>
      <p:pic>
        <p:nvPicPr>
          <p:cNvPr id="8" name="Picture 16" descr="Optum_RGB_PP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2400" y="6278563"/>
            <a:ext cx="1189038"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descr="Optum_ColorBand-02"/>
          <p:cNvPicPr preferRelativeResize="0">
            <a:picLocks noChangeArrowheads="1"/>
          </p:cNvPicPr>
          <p:nvPr/>
        </p:nvPicPr>
        <p:blipFill>
          <a:blip r:embed="rId13" cstate="print">
            <a:extLst>
              <a:ext uri="{28A0092B-C50C-407E-A947-70E740481C1C}">
                <a14:useLocalDpi xmlns:a14="http://schemas.microsoft.com/office/drawing/2010/main" val="0"/>
              </a:ext>
            </a:extLst>
          </a:blip>
          <a:srcRect t="6000"/>
          <a:stretch>
            <a:fillRect/>
          </a:stretch>
        </p:blipFill>
        <p:spPr bwMode="auto">
          <a:xfrm>
            <a:off x="1484313" y="6475413"/>
            <a:ext cx="72009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3048000" y="6572250"/>
            <a:ext cx="5131910" cy="209550"/>
          </a:xfrm>
          <a:prstGeom prst="rect">
            <a:avLst/>
          </a:prstGeom>
        </p:spPr>
        <p:txBody>
          <a:bodyPr vert="horz"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0" dirty="0" smtClean="0">
                <a:solidFill>
                  <a:schemeClr val="tx1"/>
                </a:solidFill>
              </a:rPr>
              <a:t>Confidential property of Optum. Do not distribute or reproduce without express permission from Optum.</a:t>
            </a:r>
            <a:endParaRPr lang="en-US" dirty="0"/>
          </a:p>
        </p:txBody>
      </p:sp>
      <p:sp>
        <p:nvSpPr>
          <p:cNvPr id="11" name="Slide Number Placeholder 5"/>
          <p:cNvSpPr txBox="1">
            <a:spLocks/>
          </p:cNvSpPr>
          <p:nvPr/>
        </p:nvSpPr>
        <p:spPr>
          <a:xfrm>
            <a:off x="8178800" y="6572250"/>
            <a:ext cx="457200" cy="209550"/>
          </a:xfrm>
          <a:prstGeom prst="rect">
            <a:avLst/>
          </a:prstGeom>
        </p:spPr>
        <p:txBody>
          <a:bodyPr vert="horz"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E22CD0-11F5-4647-B802-77FC0A9339C4}" type="slidenum">
              <a:rPr lang="en-US" sz="800" b="1" smtClean="0">
                <a:solidFill>
                  <a:schemeClr val="tx1"/>
                </a:solidFill>
              </a:rPr>
              <a:t>‹#›</a:t>
            </a:fld>
            <a:endParaRPr lang="en-US" sz="900" b="1" dirty="0">
              <a:solidFill>
                <a:schemeClr val="tx1"/>
              </a:solidFill>
            </a:endParaRPr>
          </a:p>
        </p:txBody>
      </p:sp>
    </p:spTree>
    <p:extLst>
      <p:ext uri="{BB962C8B-B14F-4D97-AF65-F5344CB8AC3E}">
        <p14:creationId xmlns:p14="http://schemas.microsoft.com/office/powerpoint/2010/main" val="37237144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2" r:id="rId10"/>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l" defTabSz="914400" rtl="0" eaLnBrk="1" latinLnBrk="0" hangingPunct="1">
        <a:lnSpc>
          <a:spcPct val="100000"/>
        </a:lnSpc>
        <a:spcBef>
          <a:spcPct val="0"/>
        </a:spcBef>
        <a:buNone/>
        <a:defRPr sz="2400" b="1" kern="1200">
          <a:solidFill>
            <a:schemeClr val="tx1"/>
          </a:solidFill>
          <a:latin typeface="Arial" pitchFamily="34" charset="0"/>
          <a:ea typeface="+mj-ea"/>
          <a:cs typeface="Arial" pitchFamily="34" charset="0"/>
        </a:defRPr>
      </a:lvl1pPr>
    </p:titleStyle>
    <p:bodyStyle>
      <a:lvl1pPr marL="228600" indent="-228600" algn="l" defTabSz="914400" rtl="0" eaLnBrk="1" latinLnBrk="0" hangingPunct="1">
        <a:lnSpc>
          <a:spcPct val="100000"/>
        </a:lnSpc>
        <a:spcBef>
          <a:spcPts val="0"/>
        </a:spcBef>
        <a:spcAft>
          <a:spcPts val="600"/>
        </a:spcAft>
        <a:buClr>
          <a:schemeClr val="accent1"/>
        </a:buClr>
        <a:buFont typeface="Arial" pitchFamily="34" charset="0"/>
        <a:buChar char="•"/>
        <a:defRPr sz="2000" kern="1200">
          <a:solidFill>
            <a:schemeClr val="tx1"/>
          </a:solidFill>
          <a:latin typeface="Arial" pitchFamily="34" charset="0"/>
          <a:ea typeface="+mn-ea"/>
          <a:cs typeface="Arial" pitchFamily="34" charset="0"/>
        </a:defRPr>
      </a:lvl1pPr>
      <a:lvl2pPr marL="457200" indent="-228600" algn="l" defTabSz="914400" rtl="0" eaLnBrk="1" latinLnBrk="0" hangingPunct="1">
        <a:lnSpc>
          <a:spcPct val="100000"/>
        </a:lnSpc>
        <a:spcBef>
          <a:spcPts val="0"/>
        </a:spcBef>
        <a:spcAft>
          <a:spcPts val="600"/>
        </a:spcAft>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lnSpc>
          <a:spcPct val="100000"/>
        </a:lnSpc>
        <a:spcBef>
          <a:spcPts val="0"/>
        </a:spcBef>
        <a:spcAft>
          <a:spcPts val="600"/>
        </a:spcAft>
        <a:buFont typeface="Arial" pitchFamily="34" charset="0"/>
        <a:buChar char="–"/>
        <a:defRPr sz="1600" kern="1200">
          <a:solidFill>
            <a:schemeClr val="tx1"/>
          </a:solidFill>
          <a:latin typeface="Arial" pitchFamily="34" charset="0"/>
          <a:ea typeface="+mn-ea"/>
          <a:cs typeface="Arial" pitchFamily="34" charset="0"/>
        </a:defRPr>
      </a:lvl4pPr>
      <a:lvl5pPr marL="11430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8382000"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eaLnBrk="0" fontAlgn="base" hangingPunct="0">
              <a:spcBef>
                <a:spcPct val="0"/>
              </a:spcBef>
              <a:spcAft>
                <a:spcPct val="0"/>
              </a:spcAft>
              <a:defRPr/>
            </a:pPr>
            <a:fld id="{BE31C643-A334-477C-BA6E-82B8107C9930}" type="slidenum">
              <a:rPr lang="en-US">
                <a:solidFill>
                  <a:srgbClr val="63666A"/>
                </a:solidFill>
                <a:ea typeface="Geneva" charset="-128"/>
              </a:rPr>
              <a:pPr eaLnBrk="0" fontAlgn="base" hangingPunct="0">
                <a:spcBef>
                  <a:spcPct val="0"/>
                </a:spcBef>
                <a:spcAft>
                  <a:spcPct val="0"/>
                </a:spcAft>
                <a:defRPr/>
              </a:pPr>
              <a:t>‹#›</a:t>
            </a:fld>
            <a:endParaRPr lang="en-US" dirty="0">
              <a:solidFill>
                <a:srgbClr val="63666A"/>
              </a:solidFill>
              <a:ea typeface="Geneva" charset="-128"/>
            </a:endParaRPr>
          </a:p>
        </p:txBody>
      </p:sp>
      <p:sp>
        <p:nvSpPr>
          <p:cNvPr id="2"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lnSpc>
                <a:spcPct val="95000"/>
              </a:lnSpc>
              <a:spcBef>
                <a:spcPct val="0"/>
              </a:spcBef>
              <a:spcAft>
                <a:spcPct val="0"/>
              </a:spcAft>
            </a:pPr>
            <a:endParaRPr lang="en-US" sz="1400" b="1" dirty="0">
              <a:solidFill>
                <a:srgbClr val="FFFFFF"/>
              </a:solidFill>
              <a:ea typeface="Geneva" charset="-128"/>
            </a:endParaRPr>
          </a:p>
        </p:txBody>
      </p:sp>
      <p:pic>
        <p:nvPicPr>
          <p:cNvPr id="1031" name="Picture 12" descr="Optum_ColorBand-02"/>
          <p:cNvPicPr preferRelativeResize="0">
            <a:picLocks noChangeAspect="1" noChangeArrowheads="1"/>
          </p:cNvPicPr>
          <p:nvPr/>
        </p:nvPicPr>
        <p:blipFill>
          <a:blip r:embed="rId14" cstate="print">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p:nvSpPr>
        <p:spPr bwMode="auto">
          <a:xfrm>
            <a:off x="6477000"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fontAlgn="base" hangingPunct="0">
              <a:spcBef>
                <a:spcPct val="0"/>
              </a:spcBef>
              <a:spcAft>
                <a:spcPct val="0"/>
              </a:spcAft>
              <a:defRPr/>
            </a:pPr>
            <a:r>
              <a:rPr lang="en-US" sz="700" b="0" dirty="0" smtClean="0">
                <a:solidFill>
                  <a:srgbClr val="63666A"/>
                </a:solidFill>
              </a:rPr>
              <a:t>Propriety and Confidential. Do not distribute.</a:t>
            </a:r>
          </a:p>
        </p:txBody>
      </p:sp>
    </p:spTree>
    <p:extLst>
      <p:ext uri="{BB962C8B-B14F-4D97-AF65-F5344CB8AC3E}">
        <p14:creationId xmlns:p14="http://schemas.microsoft.com/office/powerpoint/2010/main" val="287641400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8382000"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eaLnBrk="0" fontAlgn="base" hangingPunct="0">
              <a:spcBef>
                <a:spcPct val="0"/>
              </a:spcBef>
              <a:spcAft>
                <a:spcPct val="0"/>
              </a:spcAft>
              <a:defRPr/>
            </a:pPr>
            <a:fld id="{BE31C643-A334-477C-BA6E-82B8107C9930}" type="slidenum">
              <a:rPr lang="en-US">
                <a:solidFill>
                  <a:srgbClr val="63666A"/>
                </a:solidFill>
                <a:ea typeface="Geneva" charset="-128"/>
              </a:rPr>
              <a:pPr eaLnBrk="0" fontAlgn="base" hangingPunct="0">
                <a:spcBef>
                  <a:spcPct val="0"/>
                </a:spcBef>
                <a:spcAft>
                  <a:spcPct val="0"/>
                </a:spcAft>
                <a:defRPr/>
              </a:pPr>
              <a:t>‹#›</a:t>
            </a:fld>
            <a:endParaRPr lang="en-US" dirty="0">
              <a:solidFill>
                <a:srgbClr val="63666A"/>
              </a:solidFill>
              <a:ea typeface="Geneva" charset="-128"/>
            </a:endParaRPr>
          </a:p>
        </p:txBody>
      </p:sp>
      <p:sp>
        <p:nvSpPr>
          <p:cNvPr id="2"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lnSpc>
                <a:spcPct val="95000"/>
              </a:lnSpc>
              <a:spcBef>
                <a:spcPct val="0"/>
              </a:spcBef>
              <a:spcAft>
                <a:spcPct val="0"/>
              </a:spcAft>
            </a:pPr>
            <a:endParaRPr lang="en-US" sz="1400" b="1" dirty="0">
              <a:solidFill>
                <a:srgbClr val="FFFFFF"/>
              </a:solidFill>
              <a:ea typeface="Geneva" charset="-128"/>
            </a:endParaRPr>
          </a:p>
        </p:txBody>
      </p:sp>
      <p:pic>
        <p:nvPicPr>
          <p:cNvPr id="1031" name="Picture 12" descr="Optum_ColorBand-02"/>
          <p:cNvPicPr preferRelativeResize="0">
            <a:picLocks noChangeAspect="1" noChangeArrowheads="1"/>
          </p:cNvPicPr>
          <p:nvPr/>
        </p:nvPicPr>
        <p:blipFill>
          <a:blip r:embed="rId14" cstate="print">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p:nvSpPr>
        <p:spPr bwMode="auto">
          <a:xfrm>
            <a:off x="6477000" y="6553200"/>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defRPr sz="1400" b="1">
                <a:solidFill>
                  <a:schemeClr val="bg1"/>
                </a:solidFill>
                <a:latin typeface="Arial" charset="0"/>
                <a:ea typeface="Geneva" charset="0"/>
                <a:cs typeface="Arial Unicode MS" charset="0"/>
              </a:defRPr>
            </a:lvl1pPr>
            <a:lvl2pPr marL="742950" indent="-285750">
              <a:defRPr sz="1400" b="1">
                <a:solidFill>
                  <a:schemeClr val="bg1"/>
                </a:solidFill>
                <a:latin typeface="Arial" charset="0"/>
                <a:ea typeface="Arial Unicode MS" charset="0"/>
                <a:cs typeface="Arial Unicode MS" charset="0"/>
              </a:defRPr>
            </a:lvl2pPr>
            <a:lvl3pPr marL="1143000" indent="-228600">
              <a:defRPr sz="1400" b="1">
                <a:solidFill>
                  <a:schemeClr val="bg1"/>
                </a:solidFill>
                <a:latin typeface="Arial" charset="0"/>
                <a:ea typeface="Arial Unicode MS" charset="0"/>
                <a:cs typeface="Arial Unicode MS" charset="0"/>
              </a:defRPr>
            </a:lvl3pPr>
            <a:lvl4pPr marL="1600200" indent="-228600">
              <a:defRPr sz="1400" b="1">
                <a:solidFill>
                  <a:schemeClr val="bg1"/>
                </a:solidFill>
                <a:latin typeface="Arial" charset="0"/>
                <a:ea typeface="Arial Unicode MS" charset="0"/>
                <a:cs typeface="Arial Unicode MS" charset="0"/>
              </a:defRPr>
            </a:lvl4pPr>
            <a:lvl5pPr marL="2057400" indent="-228600">
              <a:defRPr sz="1400" b="1">
                <a:solidFill>
                  <a:schemeClr val="bg1"/>
                </a:solidFill>
                <a:latin typeface="Arial" charset="0"/>
                <a:ea typeface="Arial Unicode MS" charset="0"/>
                <a:cs typeface="Arial Unicode MS" charset="0"/>
              </a:defRPr>
            </a:lvl5pPr>
            <a:lvl6pPr marL="25146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6pPr>
            <a:lvl7pPr marL="29718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7pPr>
            <a:lvl8pPr marL="34290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8pPr>
            <a:lvl9pPr marL="3886200" indent="-228600" algn="ctr" eaLnBrk="0" fontAlgn="base" hangingPunct="0">
              <a:lnSpc>
                <a:spcPct val="95000"/>
              </a:lnSpc>
              <a:spcBef>
                <a:spcPct val="0"/>
              </a:spcBef>
              <a:spcAft>
                <a:spcPct val="0"/>
              </a:spcAft>
              <a:defRPr sz="1400" b="1">
                <a:solidFill>
                  <a:schemeClr val="bg1"/>
                </a:solidFill>
                <a:latin typeface="Arial" charset="0"/>
                <a:ea typeface="Arial Unicode MS" charset="0"/>
                <a:cs typeface="Arial Unicode MS" charset="0"/>
              </a:defRPr>
            </a:lvl9pPr>
          </a:lstStyle>
          <a:p>
            <a:pPr eaLnBrk="0" fontAlgn="base" hangingPunct="0">
              <a:spcBef>
                <a:spcPct val="0"/>
              </a:spcBef>
              <a:spcAft>
                <a:spcPct val="0"/>
              </a:spcAft>
              <a:defRPr/>
            </a:pPr>
            <a:r>
              <a:rPr lang="en-US" sz="700" b="0" dirty="0" smtClean="0">
                <a:solidFill>
                  <a:srgbClr val="63666A"/>
                </a:solidFill>
              </a:rPr>
              <a:t>Propriety and Confidential. Do not distribute.</a:t>
            </a:r>
          </a:p>
        </p:txBody>
      </p:sp>
    </p:spTree>
    <p:extLst>
      <p:ext uri="{BB962C8B-B14F-4D97-AF65-F5344CB8AC3E}">
        <p14:creationId xmlns:p14="http://schemas.microsoft.com/office/powerpoint/2010/main" val="390937428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rtl="0" eaLnBrk="1" fontAlgn="base" hangingPunct="1">
        <a:spcBef>
          <a:spcPct val="0"/>
        </a:spcBef>
        <a:spcAft>
          <a:spcPct val="0"/>
        </a:spcAft>
        <a:defRPr>
          <a:solidFill>
            <a:schemeClr val="tx1"/>
          </a:solidFill>
          <a:latin typeface="+mj-lt"/>
          <a:ea typeface="Geneva" charset="0"/>
          <a:cs typeface="+mj-cs"/>
        </a:defRPr>
      </a:lvl1pPr>
      <a:lvl2pPr algn="l" rtl="0" eaLnBrk="1" fontAlgn="base" hangingPunct="1">
        <a:spcBef>
          <a:spcPct val="0"/>
        </a:spcBef>
        <a:spcAft>
          <a:spcPct val="0"/>
        </a:spcAft>
        <a:defRPr>
          <a:solidFill>
            <a:schemeClr val="tx1"/>
          </a:solidFill>
          <a:latin typeface="Arial" charset="0"/>
          <a:ea typeface="Geneva" charset="0"/>
          <a:cs typeface="Arial Unicode MS" charset="0"/>
        </a:defRPr>
      </a:lvl2pPr>
      <a:lvl3pPr algn="l" rtl="0" eaLnBrk="1" fontAlgn="base" hangingPunct="1">
        <a:spcBef>
          <a:spcPct val="0"/>
        </a:spcBef>
        <a:spcAft>
          <a:spcPct val="0"/>
        </a:spcAft>
        <a:defRPr>
          <a:solidFill>
            <a:schemeClr val="tx1"/>
          </a:solidFill>
          <a:latin typeface="Arial" charset="0"/>
          <a:ea typeface="Geneva" charset="0"/>
          <a:cs typeface="Arial Unicode MS" charset="0"/>
        </a:defRPr>
      </a:lvl3pPr>
      <a:lvl4pPr algn="l" rtl="0" eaLnBrk="1" fontAlgn="base" hangingPunct="1">
        <a:spcBef>
          <a:spcPct val="0"/>
        </a:spcBef>
        <a:spcAft>
          <a:spcPct val="0"/>
        </a:spcAft>
        <a:defRPr>
          <a:solidFill>
            <a:schemeClr val="tx1"/>
          </a:solidFill>
          <a:latin typeface="Arial" charset="0"/>
          <a:ea typeface="Geneva" charset="0"/>
          <a:cs typeface="Arial Unicode MS" charset="0"/>
        </a:defRPr>
      </a:lvl4pPr>
      <a:lvl5pPr algn="l" rtl="0" eaLnBrk="1" fontAlgn="base" hangingPunct="1">
        <a:spcBef>
          <a:spcPct val="0"/>
        </a:spcBef>
        <a:spcAft>
          <a:spcPct val="0"/>
        </a:spcAft>
        <a:defRPr>
          <a:solidFill>
            <a:schemeClr val="tx1"/>
          </a:solidFill>
          <a:latin typeface="Arial" charset="0"/>
          <a:ea typeface="Geneva" charset="0"/>
          <a:cs typeface="Arial Unicode MS" charset="0"/>
        </a:defRPr>
      </a:lvl5pPr>
      <a:lvl6pPr marL="457200" algn="l" rtl="0" eaLnBrk="1" fontAlgn="base" hangingPunct="1">
        <a:spcBef>
          <a:spcPct val="0"/>
        </a:spcBef>
        <a:spcAft>
          <a:spcPct val="0"/>
        </a:spcAft>
        <a:defRPr>
          <a:solidFill>
            <a:schemeClr val="tx1"/>
          </a:solidFill>
          <a:latin typeface="Arial" charset="0"/>
          <a:ea typeface="Arial Unicode MS" charset="0"/>
          <a:cs typeface="Arial Unicode MS" charset="0"/>
        </a:defRPr>
      </a:lvl6pPr>
      <a:lvl7pPr marL="914400" algn="l" rtl="0" eaLnBrk="1" fontAlgn="base" hangingPunct="1">
        <a:spcBef>
          <a:spcPct val="0"/>
        </a:spcBef>
        <a:spcAft>
          <a:spcPct val="0"/>
        </a:spcAft>
        <a:defRPr>
          <a:solidFill>
            <a:schemeClr val="tx1"/>
          </a:solidFill>
          <a:latin typeface="Arial" charset="0"/>
          <a:ea typeface="Arial Unicode MS" charset="0"/>
          <a:cs typeface="Arial Unicode MS" charset="0"/>
        </a:defRPr>
      </a:lvl7pPr>
      <a:lvl8pPr marL="1371600" algn="l" rtl="0" eaLnBrk="1" fontAlgn="base" hangingPunct="1">
        <a:spcBef>
          <a:spcPct val="0"/>
        </a:spcBef>
        <a:spcAft>
          <a:spcPct val="0"/>
        </a:spcAft>
        <a:defRPr>
          <a:solidFill>
            <a:schemeClr val="tx1"/>
          </a:solidFill>
          <a:latin typeface="Arial" charset="0"/>
          <a:ea typeface="Arial Unicode MS" charset="0"/>
          <a:cs typeface="Arial Unicode MS" charset="0"/>
        </a:defRPr>
      </a:lvl8pPr>
      <a:lvl9pPr marL="1828800" algn="l" rtl="0" eaLnBrk="1" fontAlgn="base" hangingPunct="1">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1" fontAlgn="base" hangingPunct="1">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1" fontAlgn="base" hangingPunct="1">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1" fontAlgn="base" hangingPunct="1">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5pPr>
      <a:lvl6pPr marL="13843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6pPr>
      <a:lvl7pPr marL="18415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7pPr>
      <a:lvl8pPr marL="22987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8pPr>
      <a:lvl9pPr marL="2755900" indent="-171450" algn="l" rtl="0" eaLnBrk="1" fontAlgn="base" hangingPunct="1">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400"/>
            <a:ext cx="8229600" cy="611188"/>
          </a:xfrm>
          <a:prstGeom prst="rect">
            <a:avLst/>
          </a:prstGeom>
        </p:spPr>
        <p:txBody>
          <a:bodyPr vert="horz" lIns="0" tIns="0" rIns="0" bIns="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960438"/>
            <a:ext cx="8229600" cy="512064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Line 9"/>
          <p:cNvSpPr>
            <a:spLocks noChangeShapeType="1"/>
          </p:cNvSpPr>
          <p:nvPr/>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dirty="0">
              <a:solidFill>
                <a:srgbClr val="53565A"/>
              </a:solidFill>
              <a:cs typeface="Arial" pitchFamily="34" charset="0"/>
            </a:endParaRPr>
          </a:p>
        </p:txBody>
      </p:sp>
      <p:pic>
        <p:nvPicPr>
          <p:cNvPr id="9" name="Picture 12" descr="Optum_ColorBand-02"/>
          <p:cNvPicPr preferRelativeResize="0">
            <a:picLocks noChangeArrowheads="1"/>
          </p:cNvPicPr>
          <p:nvPr/>
        </p:nvPicPr>
        <p:blipFill>
          <a:blip r:embed="rId13" cstate="print">
            <a:extLst>
              <a:ext uri="{28A0092B-C50C-407E-A947-70E740481C1C}">
                <a14:useLocalDpi xmlns:a14="http://schemas.microsoft.com/office/drawing/2010/main" val="0"/>
              </a:ext>
            </a:extLst>
          </a:blip>
          <a:srcRect t="6000"/>
          <a:stretch>
            <a:fillRect/>
          </a:stretch>
        </p:blipFill>
        <p:spPr bwMode="auto">
          <a:xfrm>
            <a:off x="1484313" y="6475413"/>
            <a:ext cx="72009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Slide Number Placeholder 5"/>
          <p:cNvSpPr txBox="1">
            <a:spLocks/>
          </p:cNvSpPr>
          <p:nvPr/>
        </p:nvSpPr>
        <p:spPr>
          <a:xfrm>
            <a:off x="3048000" y="6572250"/>
            <a:ext cx="5131910" cy="209550"/>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b="0" dirty="0" smtClean="0">
                <a:solidFill>
                  <a:srgbClr val="53565A"/>
                </a:solidFill>
              </a:rPr>
              <a:t>Confidential property of Optum. Do not distribute or reproduce without express permission from Optum.</a:t>
            </a:r>
            <a:endParaRPr lang="en-US" dirty="0">
              <a:solidFill>
                <a:srgbClr val="53565A">
                  <a:tint val="75000"/>
                </a:srgbClr>
              </a:solidFill>
            </a:endParaRPr>
          </a:p>
        </p:txBody>
      </p:sp>
      <p:sp>
        <p:nvSpPr>
          <p:cNvPr id="11" name="Slide Number Placeholder 5"/>
          <p:cNvSpPr txBox="1">
            <a:spLocks/>
          </p:cNvSpPr>
          <p:nvPr/>
        </p:nvSpPr>
        <p:spPr>
          <a:xfrm>
            <a:off x="8178800" y="6572250"/>
            <a:ext cx="457200" cy="209550"/>
          </a:xfrm>
          <a:prstGeom prst="rect">
            <a:avLst/>
          </a:prstGeom>
        </p:spPr>
        <p:txBody>
          <a:bodyPr vert="horz" wrap="none" lIns="0" tIns="0" rIns="0" bIns="0" rtlCol="0" anchor="t"/>
          <a:lstStyle>
            <a:defPPr>
              <a:defRPr lang="en-US"/>
            </a:defPPr>
            <a:lvl1pPr marL="0" algn="r" defTabSz="914400" rtl="0" eaLnBrk="1" latinLnBrk="0" hangingPunct="1">
              <a:defRPr sz="800" b="1" kern="1200">
                <a:solidFill>
                  <a:schemeClr val="tx1">
                    <a:tint val="75000"/>
                  </a:schemeClr>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E22CD0-11F5-4647-B802-77FC0A9339C4}" type="slidenum">
              <a:rPr lang="en-US" smtClean="0">
                <a:solidFill>
                  <a:srgbClr val="53565A"/>
                </a:solidFill>
              </a:rPr>
              <a:pPr/>
              <a:t>‹#›</a:t>
            </a:fld>
            <a:endParaRPr lang="en-US" sz="900" dirty="0">
              <a:solidFill>
                <a:srgbClr val="53565A"/>
              </a:solidFill>
            </a:endParaRPr>
          </a:p>
        </p:txBody>
      </p:sp>
      <p:pic>
        <p:nvPicPr>
          <p:cNvPr id="12" name="Picture 51" descr="OPTUM_RGB"/>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61925" y="6288088"/>
            <a:ext cx="1165225" cy="34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575896"/>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6" r:id="rId11"/>
  </p:sldLayoutIdLst>
  <p:transition>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2400" b="1" kern="1200">
          <a:solidFill>
            <a:srgbClr val="63666A"/>
          </a:solidFill>
          <a:latin typeface="Arial" pitchFamily="34" charset="0"/>
          <a:ea typeface="+mj-ea"/>
          <a:cs typeface="Arial" pitchFamily="34" charset="0"/>
        </a:defRPr>
      </a:lvl1pPr>
    </p:titleStyle>
    <p:bodyStyle>
      <a:lvl1pPr marL="171450" indent="-171450" algn="l" defTabSz="914400" rtl="0" eaLnBrk="1" latinLnBrk="0" hangingPunct="1">
        <a:lnSpc>
          <a:spcPct val="95000"/>
        </a:lnSpc>
        <a:spcBef>
          <a:spcPts val="600"/>
        </a:spcBef>
        <a:spcAft>
          <a:spcPts val="300"/>
        </a:spcAft>
        <a:buClr>
          <a:schemeClr val="accent1"/>
        </a:buClr>
        <a:buFont typeface="Arial" pitchFamily="34" charset="0"/>
        <a:buChar char="•"/>
        <a:defRPr sz="1800" kern="1200">
          <a:solidFill>
            <a:schemeClr val="tx1"/>
          </a:solidFill>
          <a:latin typeface="Arial" pitchFamily="34" charset="0"/>
          <a:ea typeface="+mn-ea"/>
          <a:cs typeface="Arial" pitchFamily="34" charset="0"/>
        </a:defRPr>
      </a:lvl1pPr>
      <a:lvl2pPr marL="400050" indent="-171450" algn="l" defTabSz="914400" rtl="0" eaLnBrk="1" latinLnBrk="0" hangingPunct="1">
        <a:lnSpc>
          <a:spcPct val="95000"/>
        </a:lnSpc>
        <a:spcBef>
          <a:spcPts val="300"/>
        </a:spcBef>
        <a:spcAft>
          <a:spcPts val="300"/>
        </a:spcAft>
        <a:buFont typeface="Arial" pitchFamily="34" charset="0"/>
        <a:buChar char="–"/>
        <a:defRPr sz="1600" kern="1200">
          <a:solidFill>
            <a:schemeClr val="tx1"/>
          </a:solidFill>
          <a:latin typeface="Arial" pitchFamily="34" charset="0"/>
          <a:ea typeface="+mn-ea"/>
          <a:cs typeface="Arial" pitchFamily="34" charset="0"/>
        </a:defRPr>
      </a:lvl2pPr>
      <a:lvl3pPr marL="571500" indent="-114300" algn="l" defTabSz="914400" rtl="0" eaLnBrk="1" latinLnBrk="0" hangingPunct="1">
        <a:lnSpc>
          <a:spcPct val="95000"/>
        </a:lnSpc>
        <a:spcBef>
          <a:spcPts val="300"/>
        </a:spcBef>
        <a:spcAft>
          <a:spcPts val="300"/>
        </a:spcAft>
        <a:buClr>
          <a:schemeClr val="accent1"/>
        </a:buClr>
        <a:buFont typeface="Arial" pitchFamily="34" charset="0"/>
        <a:buChar char="•"/>
        <a:defRPr sz="1400" kern="1200">
          <a:solidFill>
            <a:schemeClr val="tx1"/>
          </a:solidFill>
          <a:latin typeface="Arial" pitchFamily="34" charset="0"/>
          <a:ea typeface="+mn-ea"/>
          <a:cs typeface="Arial" pitchFamily="34" charset="0"/>
        </a:defRPr>
      </a:lvl3pPr>
      <a:lvl4pPr marL="857250" indent="-171450" algn="l" defTabSz="914400" rtl="0" eaLnBrk="1" latinLnBrk="0" hangingPunct="1">
        <a:lnSpc>
          <a:spcPct val="95000"/>
        </a:lnSpc>
        <a:spcBef>
          <a:spcPts val="300"/>
        </a:spcBef>
        <a:spcAft>
          <a:spcPts val="300"/>
        </a:spcAft>
        <a:buFont typeface="Arial" pitchFamily="34" charset="0"/>
        <a:buChar char="–"/>
        <a:defRPr sz="1400" kern="1200">
          <a:solidFill>
            <a:schemeClr val="tx1"/>
          </a:solidFill>
          <a:latin typeface="Arial" pitchFamily="34" charset="0"/>
          <a:ea typeface="+mn-ea"/>
          <a:cs typeface="Arial" pitchFamily="34" charset="0"/>
        </a:defRPr>
      </a:lvl4pPr>
      <a:lvl5pPr marL="1028700" indent="-114300" algn="l" defTabSz="914400" rtl="0" eaLnBrk="1" latinLnBrk="0" hangingPunct="1">
        <a:lnSpc>
          <a:spcPct val="95000"/>
        </a:lnSpc>
        <a:spcBef>
          <a:spcPts val="300"/>
        </a:spcBef>
        <a:spcAft>
          <a:spcPts val="300"/>
        </a:spcAft>
        <a:buClr>
          <a:schemeClr val="accent1"/>
        </a:buClr>
        <a:buFont typeface="Arial" pitchFamily="34" charset="0"/>
        <a:buChar char="•"/>
        <a:tabLst/>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apsed1266:9080/genesys-rules-engine/knowledgebase/basic3.helloworld_vjd" TargetMode="External"/><Relationship Id="rId2" Type="http://schemas.openxmlformats.org/officeDocument/2006/relationships/hyperlink" Target="http://apsed1266:9080/genesys-rules-engine/knowledgebase/" TargetMode="Externa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8" Type="http://schemas.openxmlformats.org/officeDocument/2006/relationships/package" Target="../embeddings/Microsoft_Word_Document2.docx"/><Relationship Id="rId3" Type="http://schemas.openxmlformats.org/officeDocument/2006/relationships/hyperlink" Target="https://secure.uhc.com/" TargetMode="Externa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hyperlink" Target="http://orch-prod-grat:9070/genesys-rules-authoring/login.jsp" TargetMode="External"/><Relationship Id="rId5" Type="http://schemas.openxmlformats.org/officeDocument/2006/relationships/hyperlink" Target="http://orch-stage-grat:9070/genesys-rules-authoring/login.jsp" TargetMode="External"/><Relationship Id="rId4" Type="http://schemas.openxmlformats.org/officeDocument/2006/relationships/hyperlink" Target="http://apsed1266.ms.ds.uhc.com:8080/genesys-rules-authoring/login.jsp" TargetMode="External"/><Relationship Id="rId9" Type="http://schemas.openxmlformats.org/officeDocument/2006/relationships/image" Target="../media/image19.wmf"/></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apsed1266.ms.ds.uhc.com:8080/genesys-rules-authoring/login.js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6.png"/></Relationships>
</file>

<file path=ppt/slides/_rels/slide8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6.emf"/><Relationship Id="rId4" Type="http://schemas.openxmlformats.org/officeDocument/2006/relationships/package" Target="../embeddings/Microsoft_Excel_Worksheet1.xlsx"/></Relationships>
</file>

<file path=ppt/slides/_rels/slide9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5752" y="1371600"/>
            <a:ext cx="7525247" cy="1447800"/>
          </a:xfrm>
        </p:spPr>
        <p:txBody>
          <a:bodyPr anchor="t">
            <a:normAutofit/>
          </a:bodyPr>
          <a:lstStyle/>
          <a:p>
            <a:pPr algn="ctr"/>
            <a:r>
              <a:rPr lang="en-US" b="1" dirty="0" smtClean="0"/>
              <a:t>Genesys Rules System Basic 3 Delivery Training</a:t>
            </a:r>
            <a:br>
              <a:rPr lang="en-US" b="1" dirty="0" smtClean="0"/>
            </a:br>
            <a:r>
              <a:rPr lang="en-US" b="1" dirty="0" smtClean="0"/>
              <a:t/>
            </a:r>
            <a:br>
              <a:rPr lang="en-US" b="1" dirty="0" smtClean="0"/>
            </a:br>
            <a:r>
              <a:rPr lang="en-US" sz="1400" b="1" dirty="0" smtClean="0"/>
              <a:t>April 2017</a:t>
            </a:r>
            <a:endParaRPr lang="en-US" sz="1400" b="1" dirty="0"/>
          </a:p>
        </p:txBody>
      </p:sp>
    </p:spTree>
    <p:extLst>
      <p:ext uri="{BB962C8B-B14F-4D97-AF65-F5344CB8AC3E}">
        <p14:creationId xmlns:p14="http://schemas.microsoft.com/office/powerpoint/2010/main" val="226600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Example </a:t>
            </a:r>
            <a:r>
              <a:rPr lang="en-US" dirty="0" smtClean="0"/>
              <a:t>issue/request </a:t>
            </a:r>
            <a:r>
              <a:rPr lang="en-US" dirty="0"/>
              <a:t>and requirements</a:t>
            </a:r>
          </a:p>
        </p:txBody>
      </p:sp>
      <p:sp>
        <p:nvSpPr>
          <p:cNvPr id="3" name="Content Placeholder 2"/>
          <p:cNvSpPr>
            <a:spLocks noGrp="1"/>
          </p:cNvSpPr>
          <p:nvPr>
            <p:ph idx="1"/>
          </p:nvPr>
        </p:nvSpPr>
        <p:spPr/>
        <p:txBody>
          <a:bodyPr/>
          <a:lstStyle/>
          <a:p>
            <a:r>
              <a:rPr lang="en-US" dirty="0" smtClean="0"/>
              <a:t>Displaying the IVR routing reason for call, along with an agent script on the VCCD Screen Pop- using the “Caller Intent” Rule.</a:t>
            </a:r>
          </a:p>
          <a:p>
            <a:pPr lvl="1"/>
            <a:r>
              <a:rPr lang="en-US" dirty="0" smtClean="0"/>
              <a:t>The IVR prompts the member for the reason of their call, either through a </a:t>
            </a:r>
            <a:r>
              <a:rPr lang="en-US" dirty="0"/>
              <a:t>Conversation Manager campaign prompt </a:t>
            </a:r>
            <a:r>
              <a:rPr lang="en-US" dirty="0" smtClean="0"/>
              <a:t>, or a Natural Language prompt.</a:t>
            </a:r>
          </a:p>
          <a:p>
            <a:pPr lvl="1"/>
            <a:endParaRPr lang="en-US" dirty="0" smtClean="0"/>
          </a:p>
          <a:p>
            <a:pPr lvl="1"/>
            <a:r>
              <a:rPr lang="en-US" dirty="0" smtClean="0"/>
              <a:t>The IVR stores a Level2Tag value in BPE indicating the reason for their call, such </a:t>
            </a:r>
            <a:r>
              <a:rPr lang="en-US" dirty="0"/>
              <a:t>as “MemberID_General</a:t>
            </a:r>
            <a:r>
              <a:rPr lang="en-US" dirty="0" smtClean="0"/>
              <a:t>”.</a:t>
            </a:r>
          </a:p>
          <a:p>
            <a:pPr lvl="1"/>
            <a:endParaRPr lang="en-US" dirty="0" smtClean="0"/>
          </a:p>
          <a:p>
            <a:pPr lvl="1"/>
            <a:r>
              <a:rPr lang="en-US" dirty="0" smtClean="0"/>
              <a:t>The call is routed to the correct agent group where the call is delivered to a VCCD Agent.</a:t>
            </a:r>
          </a:p>
          <a:p>
            <a:pPr lvl="1"/>
            <a:endParaRPr lang="en-US" dirty="0" smtClean="0"/>
          </a:p>
          <a:p>
            <a:pPr lvl="1"/>
            <a:r>
              <a:rPr lang="en-US" dirty="0" smtClean="0"/>
              <a:t>The VCC Desktop Agent tool requests screen pop information from Orchestration Server.</a:t>
            </a:r>
          </a:p>
        </p:txBody>
      </p:sp>
    </p:spTree>
    <p:extLst>
      <p:ext uri="{BB962C8B-B14F-4D97-AF65-F5344CB8AC3E}">
        <p14:creationId xmlns:p14="http://schemas.microsoft.com/office/powerpoint/2010/main" val="3567123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7950" lvl="4" indent="0">
              <a:spcAft>
                <a:spcPts val="0"/>
              </a:spcAft>
              <a:buNone/>
            </a:pPr>
            <a:r>
              <a:rPr lang="en-US" dirty="0" smtClean="0"/>
              <a:t>Referring to our decision table below</a:t>
            </a:r>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r>
              <a:rPr lang="en-US" dirty="0" smtClean="0"/>
              <a:t>And the second test scenario…</a:t>
            </a:r>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a:p>
          <a:p>
            <a:pPr marL="1377950" lvl="4" indent="0">
              <a:spcAft>
                <a:spcPts val="0"/>
              </a:spcAft>
              <a:buNone/>
            </a:pPr>
            <a:r>
              <a:rPr lang="en-US" dirty="0" smtClean="0"/>
              <a:t>The inputs into our Rule consisted of a </a:t>
            </a:r>
            <a:r>
              <a:rPr lang="en-US" b="1" dirty="0" smtClean="0">
                <a:solidFill>
                  <a:srgbClr val="002060"/>
                </a:solidFill>
              </a:rPr>
              <a:t>False</a:t>
            </a:r>
            <a:r>
              <a:rPr lang="en-US" dirty="0" smtClean="0"/>
              <a:t> Input Flag with the string “</a:t>
            </a:r>
            <a:r>
              <a:rPr lang="en-US" b="1" dirty="0" smtClean="0">
                <a:solidFill>
                  <a:srgbClr val="002060"/>
                </a:solidFill>
              </a:rPr>
              <a:t>Von</a:t>
            </a:r>
            <a:r>
              <a:rPr lang="en-US" dirty="0" smtClean="0"/>
              <a:t>” as the Input Message.  The first row of our rule, our default, will match on a False Input Flag and </a:t>
            </a:r>
            <a:r>
              <a:rPr lang="en-US" b="1" u="sng" dirty="0" smtClean="0"/>
              <a:t>any</a:t>
            </a:r>
            <a:r>
              <a:rPr lang="en-US" dirty="0" smtClean="0"/>
              <a:t> value in the Input Message.  So the Action from our rule is to return the Output Message as “</a:t>
            </a:r>
            <a:r>
              <a:rPr lang="en-US" dirty="0" smtClean="0">
                <a:solidFill>
                  <a:srgbClr val="002060"/>
                </a:solidFill>
              </a:rPr>
              <a:t>Sorry, but the input flag was false!</a:t>
            </a:r>
            <a:r>
              <a:rPr lang="en-US" dirty="0" smtClean="0"/>
              <a:t>”.  Within our test scenario we set the outString expectation as “Hello Von!”, hence the reason it failed.  Our default rule was the only one to match our inputs, but the Action returned didn’t match our expectation.</a:t>
            </a:r>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smtClean="0"/>
          </a:p>
          <a:p>
            <a:pPr marL="1371600" lvl="4" indent="-457200">
              <a:spcAft>
                <a:spcPts val="0"/>
              </a:spcAft>
              <a:buFont typeface="+mj-lt"/>
              <a:buAutoNum type="alphaLcPeriod" startAt="110"/>
            </a:pPr>
            <a:endParaRPr lang="en-US" dirty="0"/>
          </a:p>
          <a:p>
            <a:pPr marL="1371600" lvl="4" indent="-457200">
              <a:spcAft>
                <a:spcPts val="0"/>
              </a:spcAft>
              <a:buFont typeface="+mj-lt"/>
              <a:buAutoNum type="alphaLcPeriod" startAt="110"/>
            </a:pPr>
            <a:endParaRPr lang="en-US" dirty="0" smtClean="0"/>
          </a:p>
        </p:txBody>
      </p:sp>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017" y="1524000"/>
            <a:ext cx="6731833"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017" y="3230468"/>
            <a:ext cx="6731833" cy="539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451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7950" lvl="4" indent="0">
              <a:spcAft>
                <a:spcPts val="0"/>
              </a:spcAft>
              <a:buNone/>
            </a:pPr>
            <a:r>
              <a:rPr lang="en-US" dirty="0" smtClean="0"/>
              <a:t>Referring to our decision table below</a:t>
            </a:r>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r>
              <a:rPr lang="en-US" dirty="0" smtClean="0"/>
              <a:t>And the third test scenario…</a:t>
            </a:r>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a:p>
          <a:p>
            <a:pPr marL="1377950" lvl="4" indent="0">
              <a:spcAft>
                <a:spcPts val="0"/>
              </a:spcAft>
              <a:buNone/>
            </a:pPr>
            <a:r>
              <a:rPr lang="en-US" dirty="0" smtClean="0"/>
              <a:t>The inputs into our Rule consisted of a </a:t>
            </a:r>
            <a:r>
              <a:rPr lang="en-US" b="1" dirty="0" smtClean="0">
                <a:solidFill>
                  <a:srgbClr val="002060"/>
                </a:solidFill>
              </a:rPr>
              <a:t>False</a:t>
            </a:r>
            <a:r>
              <a:rPr lang="en-US" dirty="0" smtClean="0"/>
              <a:t> Input Flag with the string “</a:t>
            </a:r>
            <a:r>
              <a:rPr lang="en-US" b="1" dirty="0" smtClean="0">
                <a:solidFill>
                  <a:srgbClr val="002060"/>
                </a:solidFill>
              </a:rPr>
              <a:t>Von</a:t>
            </a:r>
            <a:r>
              <a:rPr lang="en-US" dirty="0" smtClean="0"/>
              <a:t>” as the Input Message.  The first row of our rule, our default, will match on a False Input Flag and </a:t>
            </a:r>
            <a:r>
              <a:rPr lang="en-US" b="1" u="sng" dirty="0" smtClean="0"/>
              <a:t>any</a:t>
            </a:r>
            <a:r>
              <a:rPr lang="en-US" dirty="0" smtClean="0"/>
              <a:t> value in the Input Message.  So the Action from our rule is to return the Output Message as “</a:t>
            </a:r>
            <a:r>
              <a:rPr lang="en-US" dirty="0" smtClean="0">
                <a:solidFill>
                  <a:srgbClr val="002060"/>
                </a:solidFill>
              </a:rPr>
              <a:t>Sorry, but the input flag was false!</a:t>
            </a:r>
            <a:r>
              <a:rPr lang="en-US" dirty="0" smtClean="0"/>
              <a:t>”.  Here we set our outString expectation in our test scenario to “Sorry, but the input flag was false!” which was a match.  The Condition evaluated to “True” and our expectation matched the Action returned, so this scenario resulted in a Pass/Success scenario.</a:t>
            </a:r>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smtClean="0"/>
          </a:p>
          <a:p>
            <a:pPr marL="1371600" lvl="4" indent="-457200">
              <a:spcAft>
                <a:spcPts val="0"/>
              </a:spcAft>
              <a:buFont typeface="+mj-lt"/>
              <a:buAutoNum type="alphaLcPeriod" startAt="110"/>
            </a:pPr>
            <a:endParaRPr lang="en-US" dirty="0"/>
          </a:p>
          <a:p>
            <a:pPr marL="1371600" lvl="4" indent="-457200">
              <a:spcAft>
                <a:spcPts val="0"/>
              </a:spcAft>
              <a:buFont typeface="+mj-lt"/>
              <a:buAutoNum type="alphaLcPeriod" startAt="110"/>
            </a:pPr>
            <a:endParaRPr lang="en-US" dirty="0" smtClean="0"/>
          </a:p>
        </p:txBody>
      </p:sp>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017" y="1524000"/>
            <a:ext cx="6731833"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017" y="3276600"/>
            <a:ext cx="6731833" cy="568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4763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7950" lvl="4" indent="0">
              <a:spcAft>
                <a:spcPts val="0"/>
              </a:spcAft>
              <a:buNone/>
            </a:pPr>
            <a:r>
              <a:rPr lang="en-US" dirty="0" smtClean="0"/>
              <a:t>Referring to our decision table below</a:t>
            </a:r>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r>
              <a:rPr lang="en-US" dirty="0" smtClean="0"/>
              <a:t>And the fourth test scenario…</a:t>
            </a:r>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a:p>
          <a:p>
            <a:pPr marL="1377950" lvl="4" indent="0">
              <a:spcAft>
                <a:spcPts val="0"/>
              </a:spcAft>
              <a:buNone/>
            </a:pPr>
            <a:r>
              <a:rPr lang="en-US" dirty="0" smtClean="0"/>
              <a:t>The inputs into our Rule consisted of a </a:t>
            </a:r>
            <a:r>
              <a:rPr lang="en-US" b="1" dirty="0" smtClean="0">
                <a:solidFill>
                  <a:srgbClr val="002060"/>
                </a:solidFill>
              </a:rPr>
              <a:t>True</a:t>
            </a:r>
            <a:r>
              <a:rPr lang="en-US" dirty="0" smtClean="0"/>
              <a:t> Input Flag with an </a:t>
            </a:r>
            <a:r>
              <a:rPr lang="en-US" b="1" dirty="0">
                <a:solidFill>
                  <a:srgbClr val="002060"/>
                </a:solidFill>
              </a:rPr>
              <a:t>empty</a:t>
            </a:r>
            <a:r>
              <a:rPr lang="en-US" dirty="0"/>
              <a:t> Input Message</a:t>
            </a:r>
            <a:r>
              <a:rPr lang="en-US" dirty="0" smtClean="0"/>
              <a:t>.  The first row of our rule, our default, will no longer match on the Input Flag.  Instead rows 2 &amp; 3 will now match on the True Input Flag.  Row 2 of our rule matches on </a:t>
            </a:r>
            <a:r>
              <a:rPr lang="en-US" b="1" u="sng" dirty="0" smtClean="0"/>
              <a:t>any</a:t>
            </a:r>
            <a:r>
              <a:rPr lang="en-US" dirty="0" smtClean="0"/>
              <a:t> Input Message, whereas Row 3 will only match on an Input Message value equal to “Von”.  Only Row 2 of our rule will evaluate to “True” and the Action from Row 2 is to return the Output Message as “</a:t>
            </a:r>
            <a:r>
              <a:rPr lang="en-US" dirty="0" smtClean="0">
                <a:solidFill>
                  <a:srgbClr val="002060"/>
                </a:solidFill>
              </a:rPr>
              <a:t>Hello World!</a:t>
            </a:r>
            <a:r>
              <a:rPr lang="en-US" dirty="0" smtClean="0"/>
              <a:t>”.  We set our outString expectation in our test scenario to “Hello World!” which was a match.  The Condition evaluated to “True” and our expectation matched the Action returned, so this scenario resulted in a Pass/Success scenario.</a:t>
            </a:r>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smtClean="0"/>
          </a:p>
          <a:p>
            <a:pPr marL="1371600" lvl="4" indent="-457200">
              <a:spcAft>
                <a:spcPts val="0"/>
              </a:spcAft>
              <a:buFont typeface="+mj-lt"/>
              <a:buAutoNum type="alphaLcPeriod" startAt="110"/>
            </a:pPr>
            <a:endParaRPr lang="en-US" dirty="0"/>
          </a:p>
          <a:p>
            <a:pPr marL="1371600" lvl="4" indent="-457200">
              <a:spcAft>
                <a:spcPts val="0"/>
              </a:spcAft>
              <a:buFont typeface="+mj-lt"/>
              <a:buAutoNum type="alphaLcPeriod" startAt="110"/>
            </a:pPr>
            <a:endParaRPr lang="en-US" dirty="0" smtClean="0"/>
          </a:p>
        </p:txBody>
      </p:sp>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017" y="1524000"/>
            <a:ext cx="6731833"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017" y="3211418"/>
            <a:ext cx="6731833" cy="577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5110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lnSpcReduction="10000"/>
          </a:bodyPr>
          <a:lstStyle/>
          <a:p>
            <a:pPr marL="1377950" lvl="4" indent="0">
              <a:spcAft>
                <a:spcPts val="0"/>
              </a:spcAft>
              <a:buNone/>
            </a:pPr>
            <a:r>
              <a:rPr lang="en-US" dirty="0" smtClean="0"/>
              <a:t>Referring to our decision table below</a:t>
            </a:r>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smtClean="0"/>
          </a:p>
          <a:p>
            <a:pPr marL="1377950" lvl="4" indent="0">
              <a:spcAft>
                <a:spcPts val="0"/>
              </a:spcAft>
              <a:buNone/>
            </a:pPr>
            <a:r>
              <a:rPr lang="en-US" dirty="0" smtClean="0"/>
              <a:t>And the fifth and final test scenario…</a:t>
            </a:r>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a:p>
          <a:p>
            <a:pPr marL="1377950" lvl="4" indent="0">
              <a:spcAft>
                <a:spcPts val="0"/>
              </a:spcAft>
              <a:buNone/>
            </a:pPr>
            <a:r>
              <a:rPr lang="en-US" dirty="0" smtClean="0"/>
              <a:t>The inputs into our Rule consisted of a </a:t>
            </a:r>
            <a:r>
              <a:rPr lang="en-US" b="1" dirty="0" smtClean="0">
                <a:solidFill>
                  <a:srgbClr val="002060"/>
                </a:solidFill>
              </a:rPr>
              <a:t>True</a:t>
            </a:r>
            <a:r>
              <a:rPr lang="en-US" dirty="0" smtClean="0"/>
              <a:t> Input Flag </a:t>
            </a:r>
            <a:r>
              <a:rPr lang="en-US" dirty="0"/>
              <a:t>with the string “</a:t>
            </a:r>
            <a:r>
              <a:rPr lang="en-US" b="1" dirty="0">
                <a:solidFill>
                  <a:srgbClr val="002060"/>
                </a:solidFill>
              </a:rPr>
              <a:t>Von</a:t>
            </a:r>
            <a:r>
              <a:rPr lang="en-US" dirty="0"/>
              <a:t>” as the Input Message</a:t>
            </a:r>
            <a:r>
              <a:rPr lang="en-US" dirty="0" smtClean="0"/>
              <a:t>.  The first row of our rule, our default, will no longer match on the Input Flag.  Instead rows 2 &amp; 3 will now match on the True Input Flag.  Row 2 of our rule matches on </a:t>
            </a:r>
            <a:r>
              <a:rPr lang="en-US" b="1" u="sng" dirty="0" smtClean="0"/>
              <a:t>any</a:t>
            </a:r>
            <a:r>
              <a:rPr lang="en-US" dirty="0" smtClean="0"/>
              <a:t> Input Message, whereas Row 3 will only match on an Input Message value equal to “Von”. In this case both Row 2 and Row 3 of our Rule will evaluate to “True”, but it’s the last Row to evaluate to “True” that wins.  In this case Row 3 wins out and sets the Output Message to “</a:t>
            </a:r>
            <a:r>
              <a:rPr lang="en-US" dirty="0" smtClean="0">
                <a:solidFill>
                  <a:srgbClr val="002060"/>
                </a:solidFill>
              </a:rPr>
              <a:t>Hello Von!</a:t>
            </a:r>
            <a:r>
              <a:rPr lang="en-US" dirty="0" smtClean="0"/>
              <a:t>”.  We set our outString expectation in our test scenario to “Hello Von!” which was a match.  The Condition evaluated to “True” and our expectation matched the Action returned, so this scenario resulted in a Pass/Success scenario.</a:t>
            </a:r>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smtClean="0"/>
          </a:p>
          <a:p>
            <a:pPr marL="1371600" lvl="4" indent="-457200">
              <a:spcAft>
                <a:spcPts val="0"/>
              </a:spcAft>
              <a:buFont typeface="+mj-lt"/>
              <a:buAutoNum type="alphaLcPeriod" startAt="110"/>
            </a:pPr>
            <a:endParaRPr lang="en-US" dirty="0"/>
          </a:p>
          <a:p>
            <a:pPr marL="1371600" lvl="4" indent="-457200">
              <a:spcAft>
                <a:spcPts val="0"/>
              </a:spcAft>
              <a:buFont typeface="+mj-lt"/>
              <a:buAutoNum type="alphaLcPeriod" startAt="110"/>
            </a:pPr>
            <a:endParaRPr lang="en-US" dirty="0" smtClean="0"/>
          </a:p>
        </p:txBody>
      </p:sp>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017" y="1524000"/>
            <a:ext cx="6731833"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017" y="3241113"/>
            <a:ext cx="6731833" cy="568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43171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143000" lvl="3" indent="-457200">
              <a:spcAft>
                <a:spcPts val="0"/>
              </a:spcAft>
              <a:buFont typeface="+mj-lt"/>
              <a:buAutoNum type="arabicPeriod" startAt="3"/>
            </a:pPr>
            <a:r>
              <a:rPr lang="en-US" sz="2000" dirty="0"/>
              <a:t>How do I save it?</a:t>
            </a:r>
            <a:r>
              <a:rPr lang="en-US" sz="1200" dirty="0"/>
              <a:t> </a:t>
            </a:r>
          </a:p>
          <a:p>
            <a:pPr marL="1428750" lvl="4" indent="-342900">
              <a:spcAft>
                <a:spcPts val="0"/>
              </a:spcAft>
              <a:buFont typeface="+mj-lt"/>
              <a:buAutoNum type="alphaLcPeriod"/>
            </a:pPr>
            <a:r>
              <a:rPr lang="en-US" dirty="0" smtClean="0"/>
              <a:t>Now </a:t>
            </a:r>
            <a:r>
              <a:rPr lang="en-US" dirty="0"/>
              <a:t>that we’ve authored our rule by adding a new Rule as a Decision Table and we’ve validated the rule works as expected using Test Scenarios, we’re ready to “Save It</a:t>
            </a:r>
            <a:r>
              <a:rPr lang="en-US" dirty="0" smtClean="0"/>
              <a:t>”.  To “Save It” is to deploy it to GRE.  At this point the rule package has only been created and authored, and resides only in GRAT. Before Orchestration Server or other HTTP/S clients can call the rule, it needs to first be deployed to GRE.  Deploying the rule to GRE will cause the Rule Package in GRAT to be compiled into a JAVA Drools project and saved to GRE, and then it can be consumed by Orchestration Server and other HTTP/S clients.</a:t>
            </a:r>
          </a:p>
          <a:p>
            <a:pPr marL="1428750" lvl="4" indent="-342900">
              <a:spcAft>
                <a:spcPts val="0"/>
              </a:spcAft>
              <a:buFont typeface="+mj-lt"/>
              <a:buAutoNum type="alphaLcPeriod"/>
            </a:pPr>
            <a:endParaRPr lang="en-US" dirty="0"/>
          </a:p>
          <a:p>
            <a:pPr marL="1427163" lvl="4" indent="0">
              <a:spcAft>
                <a:spcPts val="0"/>
              </a:spcAft>
              <a:buNone/>
            </a:pPr>
            <a:r>
              <a:rPr lang="en-US" dirty="0" smtClean="0"/>
              <a:t>To deploy the rule, first select on the </a:t>
            </a:r>
            <a:r>
              <a:rPr lang="en-US" b="1" dirty="0" smtClean="0"/>
              <a:t>Deploy Rules (1)</a:t>
            </a:r>
            <a:r>
              <a:rPr lang="en-US" dirty="0" smtClean="0"/>
              <a:t> option underneath our Hello World Rule Package in the Environment window.</a:t>
            </a:r>
          </a:p>
          <a:p>
            <a:pPr marL="1428750" lvl="4" indent="-342900">
              <a:spcAft>
                <a:spcPts val="0"/>
              </a:spcAft>
              <a:buFont typeface="+mj-lt"/>
              <a:buAutoNum type="alphaLcPeriod"/>
            </a:pPr>
            <a:endParaRPr lang="en-US" dirty="0"/>
          </a:p>
          <a:p>
            <a:pPr marL="1428750" lvl="4" indent="-342900">
              <a:spcAft>
                <a:spcPts val="0"/>
              </a:spcAft>
              <a:buFont typeface="+mj-lt"/>
              <a:buAutoNum type="alphaLcPeriod"/>
            </a:pPr>
            <a:endParaRPr 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473230"/>
            <a:ext cx="8001000" cy="1932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8420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143000" lvl="3" indent="-457200">
              <a:spcAft>
                <a:spcPts val="0"/>
              </a:spcAft>
              <a:buFont typeface="+mj-lt"/>
              <a:buAutoNum type="arabicPeriod" startAt="3"/>
            </a:pPr>
            <a:r>
              <a:rPr lang="en-US" sz="2000" dirty="0"/>
              <a:t>How do I save it?</a:t>
            </a:r>
            <a:r>
              <a:rPr lang="en-US" sz="1200" dirty="0"/>
              <a:t> </a:t>
            </a:r>
          </a:p>
          <a:p>
            <a:pPr marL="1428750" lvl="4" indent="-342900">
              <a:spcAft>
                <a:spcPts val="0"/>
              </a:spcAft>
              <a:buFont typeface="+mj-lt"/>
              <a:buAutoNum type="alphaLcPeriod" startAt="2"/>
            </a:pPr>
            <a:r>
              <a:rPr lang="en-US" dirty="0" smtClean="0"/>
              <a:t>Select the checkbox in the Selected column next to the LATEST Snapshot Name.  Once selected, the Deployment buttons will become enabled.</a:t>
            </a:r>
          </a:p>
          <a:p>
            <a:pPr marL="1428750" lvl="4" indent="-342900">
              <a:spcAft>
                <a:spcPts val="0"/>
              </a:spcAft>
              <a:buFont typeface="+mj-lt"/>
              <a:buAutoNum type="alphaLcPeriod" startAt="2"/>
            </a:pPr>
            <a:endParaRPr lang="en-US" dirty="0"/>
          </a:p>
          <a:p>
            <a:pPr marL="1428750" lvl="4" indent="-342900">
              <a:spcAft>
                <a:spcPts val="0"/>
              </a:spcAft>
              <a:buFont typeface="+mj-lt"/>
              <a:buAutoNum type="alphaLcPeriod" startAt="2"/>
            </a:pPr>
            <a:endParaRPr lang="en-US" dirty="0" smtClean="0"/>
          </a:p>
          <a:p>
            <a:pPr marL="1428750" lvl="4" indent="-342900">
              <a:spcAft>
                <a:spcPts val="0"/>
              </a:spcAft>
              <a:buFont typeface="+mj-lt"/>
              <a:buAutoNum type="alphaLcPeriod" startAt="2"/>
            </a:pPr>
            <a:endParaRPr lang="en-US" dirty="0"/>
          </a:p>
          <a:p>
            <a:pPr marL="1428750" lvl="4" indent="-342900">
              <a:spcAft>
                <a:spcPts val="0"/>
              </a:spcAft>
              <a:buFont typeface="+mj-lt"/>
              <a:buAutoNum type="alphaLcPeriod" startAt="2"/>
            </a:pPr>
            <a:endParaRPr lang="en-US" dirty="0" smtClean="0"/>
          </a:p>
          <a:p>
            <a:pPr marL="1428750" lvl="4" indent="-342900">
              <a:spcAft>
                <a:spcPts val="0"/>
              </a:spcAft>
              <a:buFont typeface="+mj-lt"/>
              <a:buAutoNum type="alphaLcPeriod" startAt="2"/>
            </a:pPr>
            <a:endParaRPr lang="en-US" dirty="0"/>
          </a:p>
          <a:p>
            <a:pPr marL="1428750" lvl="4" indent="-342900">
              <a:spcAft>
                <a:spcPts val="0"/>
              </a:spcAft>
              <a:buFont typeface="+mj-lt"/>
              <a:buAutoNum type="alphaLcPeriod" startAt="2"/>
            </a:pPr>
            <a:endParaRPr lang="en-US" dirty="0" smtClean="0"/>
          </a:p>
          <a:p>
            <a:pPr marL="1428750" lvl="4" indent="-342900">
              <a:spcAft>
                <a:spcPts val="0"/>
              </a:spcAft>
              <a:buFont typeface="+mj-lt"/>
              <a:buAutoNum type="alphaLcPeriod" startAt="2"/>
            </a:pPr>
            <a:endParaRPr lang="en-US" dirty="0"/>
          </a:p>
          <a:p>
            <a:pPr marL="1428750" lvl="4" indent="-342900">
              <a:spcAft>
                <a:spcPts val="0"/>
              </a:spcAft>
              <a:buFont typeface="+mj-lt"/>
              <a:buAutoNum type="alphaLcPeriod" startAt="2"/>
            </a:pPr>
            <a:endParaRPr lang="en-US" dirty="0" smtClean="0"/>
          </a:p>
          <a:p>
            <a:pPr marL="1428750" lvl="4" indent="-342900">
              <a:spcAft>
                <a:spcPts val="0"/>
              </a:spcAft>
              <a:buFont typeface="+mj-lt"/>
              <a:buAutoNum type="alphaLcPeriod" startAt="2"/>
            </a:pPr>
            <a:endParaRPr lang="en-US" dirty="0"/>
          </a:p>
          <a:p>
            <a:pPr marL="1428750" lvl="4" indent="-342900">
              <a:spcAft>
                <a:spcPts val="0"/>
              </a:spcAft>
              <a:buFont typeface="+mj-lt"/>
              <a:buAutoNum type="alphaLcPeriod" startAt="2"/>
            </a:pPr>
            <a:endParaRPr lang="en-US" dirty="0" smtClean="0"/>
          </a:p>
          <a:p>
            <a:pPr marL="1428750" lvl="4" indent="-342900">
              <a:spcAft>
                <a:spcPts val="0"/>
              </a:spcAft>
              <a:buFont typeface="+mj-lt"/>
              <a:buAutoNum type="alphaLcPeriod" startAt="2"/>
            </a:pPr>
            <a:endParaRPr lang="en-US" dirty="0"/>
          </a:p>
          <a:p>
            <a:pPr marL="1428750" lvl="4" indent="-342900">
              <a:spcAft>
                <a:spcPts val="0"/>
              </a:spcAft>
              <a:buFont typeface="+mj-lt"/>
              <a:buAutoNum type="alphaLcPeriod"/>
            </a:pPr>
            <a:endParaRPr lang="en-US" dirty="0"/>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143125"/>
            <a:ext cx="6877050" cy="2200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0556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143000" lvl="3" indent="-457200">
              <a:spcAft>
                <a:spcPts val="0"/>
              </a:spcAft>
              <a:buFont typeface="+mj-lt"/>
              <a:buAutoNum type="arabicPeriod" startAt="3"/>
            </a:pPr>
            <a:r>
              <a:rPr lang="en-US" sz="2000" dirty="0"/>
              <a:t>How do I save it?</a:t>
            </a:r>
            <a:r>
              <a:rPr lang="en-US" sz="1200" dirty="0"/>
              <a:t> </a:t>
            </a:r>
          </a:p>
          <a:p>
            <a:pPr marL="1428750" lvl="4" indent="-342900">
              <a:spcAft>
                <a:spcPts val="0"/>
              </a:spcAft>
              <a:buFont typeface="+mj-lt"/>
              <a:buAutoNum type="alphaLcPeriod" startAt="3"/>
            </a:pPr>
            <a:r>
              <a:rPr lang="en-US" dirty="0" smtClean="0"/>
              <a:t>We have the option to </a:t>
            </a:r>
            <a:r>
              <a:rPr lang="en-US" b="1" dirty="0" smtClean="0"/>
              <a:t>Deploy Now</a:t>
            </a:r>
            <a:r>
              <a:rPr lang="en-US" dirty="0" smtClean="0"/>
              <a:t> or </a:t>
            </a:r>
            <a:r>
              <a:rPr lang="en-US" b="1" dirty="0" smtClean="0"/>
              <a:t>Schedule</a:t>
            </a:r>
            <a:r>
              <a:rPr lang="en-US" dirty="0" smtClean="0"/>
              <a:t> the deployment for a later date and time.  We’ll use the Deploy Now method.  With the LATEST Snapshot selected, select the “Deploy Now” button.</a:t>
            </a:r>
          </a:p>
          <a:p>
            <a:pPr marL="1428750" lvl="4" indent="-342900">
              <a:spcAft>
                <a:spcPts val="0"/>
              </a:spcAft>
              <a:buFont typeface="+mj-lt"/>
              <a:buAutoNum type="alphaLcPeriod" startAt="3"/>
            </a:pPr>
            <a:endParaRPr lang="en-US" dirty="0"/>
          </a:p>
          <a:p>
            <a:pPr marL="1428750" lvl="4" indent="-342900">
              <a:spcAft>
                <a:spcPts val="0"/>
              </a:spcAft>
              <a:buFont typeface="+mj-lt"/>
              <a:buAutoNum type="alphaLcPeriod" startAt="3"/>
            </a:pPr>
            <a:r>
              <a:rPr lang="en-US" dirty="0" smtClean="0"/>
              <a:t>A Deploy window will appear.  Add an optional Comment and select “Deploy”.  The Comment will be written to the audit log.</a:t>
            </a:r>
            <a:endParaRPr lang="en-US" dirty="0"/>
          </a:p>
          <a:p>
            <a:pPr marL="1428750" lvl="4" indent="-342900">
              <a:spcAft>
                <a:spcPts val="0"/>
              </a:spcAft>
              <a:buFont typeface="+mj-lt"/>
              <a:buAutoNum type="alphaLcPeriod"/>
            </a:pPr>
            <a:endParaRPr lang="en-US" dirty="0" smtClean="0"/>
          </a:p>
          <a:p>
            <a:pPr marL="1428750" lvl="4" indent="-342900">
              <a:spcAft>
                <a:spcPts val="0"/>
              </a:spcAft>
              <a:buFont typeface="+mj-lt"/>
              <a:buAutoNum type="alphaLcPeriod"/>
            </a:pPr>
            <a:endParaRPr lang="en-US" dirty="0"/>
          </a:p>
          <a:p>
            <a:pPr marL="1428750" lvl="4" indent="-342900">
              <a:spcAft>
                <a:spcPts val="0"/>
              </a:spcAft>
              <a:buFont typeface="+mj-lt"/>
              <a:buAutoNum type="alphaLcPeriod"/>
            </a:pPr>
            <a:endParaRPr lang="en-US" dirty="0"/>
          </a:p>
        </p:txBody>
      </p:sp>
      <p:pic>
        <p:nvPicPr>
          <p:cNvPr id="36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048000"/>
            <a:ext cx="4691062" cy="3147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73977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143000" lvl="3" indent="-457200">
              <a:spcAft>
                <a:spcPts val="0"/>
              </a:spcAft>
              <a:buFont typeface="+mj-lt"/>
              <a:buAutoNum type="arabicPeriod" startAt="3"/>
            </a:pPr>
            <a:r>
              <a:rPr lang="en-US" sz="2000" dirty="0"/>
              <a:t>How do I save it?</a:t>
            </a:r>
            <a:r>
              <a:rPr lang="en-US" sz="1200" dirty="0"/>
              <a:t> </a:t>
            </a:r>
          </a:p>
          <a:p>
            <a:pPr marL="1428750" lvl="4" indent="-342900">
              <a:spcAft>
                <a:spcPts val="0"/>
              </a:spcAft>
              <a:buFont typeface="+mj-lt"/>
              <a:buAutoNum type="alphaLcPeriod" startAt="5"/>
            </a:pPr>
            <a:r>
              <a:rPr lang="en-US" dirty="0" smtClean="0"/>
              <a:t>You should receive the below message, select OK</a:t>
            </a:r>
          </a:p>
          <a:p>
            <a:pPr marL="1428750" lvl="4" indent="-342900">
              <a:spcAft>
                <a:spcPts val="0"/>
              </a:spcAft>
              <a:buFont typeface="+mj-lt"/>
              <a:buAutoNum type="alphaLcPeriod" startAt="5"/>
            </a:pPr>
            <a:endParaRPr lang="en-US" dirty="0"/>
          </a:p>
          <a:p>
            <a:pPr marL="1428750" lvl="4" indent="-342900">
              <a:spcAft>
                <a:spcPts val="0"/>
              </a:spcAft>
              <a:buFont typeface="+mj-lt"/>
              <a:buAutoNum type="alphaLcPeriod" startAt="5"/>
            </a:pPr>
            <a:endParaRPr lang="en-US" dirty="0" smtClean="0"/>
          </a:p>
          <a:p>
            <a:pPr marL="1428750" lvl="4" indent="-342900">
              <a:spcAft>
                <a:spcPts val="0"/>
              </a:spcAft>
              <a:buFont typeface="+mj-lt"/>
              <a:buAutoNum type="alphaLcPeriod" startAt="5"/>
            </a:pPr>
            <a:endParaRPr lang="en-US" dirty="0"/>
          </a:p>
          <a:p>
            <a:pPr marL="1428750" lvl="4" indent="-342900">
              <a:spcAft>
                <a:spcPts val="0"/>
              </a:spcAft>
              <a:buFont typeface="+mj-lt"/>
              <a:buAutoNum type="alphaLcPeriod" startAt="5"/>
            </a:pPr>
            <a:endParaRPr lang="en-US" dirty="0" smtClean="0"/>
          </a:p>
          <a:p>
            <a:pPr marL="1428750" lvl="4" indent="-342900">
              <a:spcAft>
                <a:spcPts val="0"/>
              </a:spcAft>
              <a:buFont typeface="+mj-lt"/>
              <a:buAutoNum type="alphaLcPeriod" startAt="5"/>
            </a:pPr>
            <a:endParaRPr lang="en-US" dirty="0"/>
          </a:p>
          <a:p>
            <a:pPr marL="1428750" lvl="4" indent="-342900">
              <a:spcAft>
                <a:spcPts val="0"/>
              </a:spcAft>
              <a:buFont typeface="+mj-lt"/>
              <a:buAutoNum type="alphaLcPeriod" startAt="5"/>
            </a:pPr>
            <a:endParaRPr lang="en-US" dirty="0" smtClean="0"/>
          </a:p>
          <a:p>
            <a:pPr marL="1428750" lvl="4" indent="-342900">
              <a:spcAft>
                <a:spcPts val="0"/>
              </a:spcAft>
              <a:buFont typeface="+mj-lt"/>
              <a:buAutoNum type="alphaLcPeriod" startAt="5"/>
            </a:pPr>
            <a:endParaRPr lang="en-US" dirty="0"/>
          </a:p>
          <a:p>
            <a:pPr marL="1428750" lvl="4" indent="-342900">
              <a:spcAft>
                <a:spcPts val="0"/>
              </a:spcAft>
              <a:buFont typeface="+mj-lt"/>
              <a:buAutoNum type="alphaLcPeriod" startAt="5"/>
            </a:pPr>
            <a:endParaRPr lang="en-US" dirty="0" smtClean="0"/>
          </a:p>
          <a:p>
            <a:pPr marL="1428750" lvl="4" indent="-342900">
              <a:spcAft>
                <a:spcPts val="0"/>
              </a:spcAft>
              <a:buFont typeface="+mj-lt"/>
              <a:buAutoNum type="alphaLcPeriod" startAt="5"/>
            </a:pPr>
            <a:endParaRPr lang="en-US" dirty="0"/>
          </a:p>
          <a:p>
            <a:pPr marL="1428750" lvl="4" indent="-342900">
              <a:spcAft>
                <a:spcPts val="0"/>
              </a:spcAft>
              <a:buFont typeface="+mj-lt"/>
              <a:buAutoNum type="alphaLcPeriod" startAt="5"/>
            </a:pPr>
            <a:endParaRPr lang="en-US" dirty="0" smtClean="0"/>
          </a:p>
          <a:p>
            <a:pPr marL="1428750" lvl="4" indent="-342900">
              <a:spcAft>
                <a:spcPts val="0"/>
              </a:spcAft>
              <a:buFont typeface="+mj-lt"/>
              <a:buAutoNum type="alphaLcPeriod" startAt="5"/>
            </a:pPr>
            <a:endParaRPr lang="en-US" dirty="0"/>
          </a:p>
          <a:p>
            <a:pPr marL="1428750" lvl="4" indent="-342900">
              <a:spcAft>
                <a:spcPts val="0"/>
              </a:spcAft>
              <a:buFont typeface="+mj-lt"/>
              <a:buAutoNum type="alphaLcPeriod" startAt="5"/>
            </a:pPr>
            <a:r>
              <a:rPr lang="en-US" dirty="0" smtClean="0"/>
              <a:t>Switch over to the “Deployment History” tab</a:t>
            </a:r>
          </a:p>
          <a:p>
            <a:pPr marL="1428750" lvl="4" indent="-342900">
              <a:spcAft>
                <a:spcPts val="0"/>
              </a:spcAft>
              <a:buFont typeface="+mj-lt"/>
              <a:buAutoNum type="alphaLcPeriod"/>
            </a:pPr>
            <a:endParaRPr lang="en-US" dirty="0"/>
          </a:p>
          <a:p>
            <a:pPr marL="1428750" lvl="4" indent="-342900">
              <a:spcAft>
                <a:spcPts val="0"/>
              </a:spcAft>
              <a:buFont typeface="+mj-lt"/>
              <a:buAutoNum type="alphaLcPeriod"/>
            </a:pPr>
            <a:endParaRPr lang="en-US" dirty="0"/>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828800"/>
            <a:ext cx="4286250" cy="237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724400"/>
            <a:ext cx="6000750" cy="1703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4333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143000" lvl="3" indent="-457200">
              <a:spcAft>
                <a:spcPts val="0"/>
              </a:spcAft>
              <a:buFont typeface="+mj-lt"/>
              <a:buAutoNum type="arabicPeriod" startAt="3"/>
            </a:pPr>
            <a:r>
              <a:rPr lang="en-US" sz="2000" dirty="0"/>
              <a:t>How do I save it?</a:t>
            </a:r>
            <a:r>
              <a:rPr lang="en-US" sz="1200" dirty="0"/>
              <a:t> </a:t>
            </a:r>
          </a:p>
          <a:p>
            <a:pPr marL="1428750" lvl="4" indent="-342900">
              <a:spcAft>
                <a:spcPts val="0"/>
              </a:spcAft>
              <a:buFont typeface="+mj-lt"/>
              <a:buAutoNum type="alphaLcPeriod" startAt="7"/>
            </a:pPr>
            <a:r>
              <a:rPr lang="en-US" dirty="0" smtClean="0"/>
              <a:t>The “Deployment History” tab will display the deployment status of the rule.  By the time you switch over to this tab, the rule may already be deployed and show </a:t>
            </a:r>
            <a:r>
              <a:rPr lang="en-US" b="1" u="sng" dirty="0" smtClean="0">
                <a:solidFill>
                  <a:srgbClr val="00B050"/>
                </a:solidFill>
              </a:rPr>
              <a:t>Successful</a:t>
            </a:r>
            <a:r>
              <a:rPr lang="en-US" dirty="0" smtClean="0"/>
              <a:t> in the Status column, like below.  If the status is displaying as </a:t>
            </a:r>
            <a:r>
              <a:rPr lang="en-US" b="1" dirty="0" smtClean="0">
                <a:solidFill>
                  <a:srgbClr val="FFC000"/>
                </a:solidFill>
              </a:rPr>
              <a:t>Pending</a:t>
            </a:r>
            <a:r>
              <a:rPr lang="en-US" dirty="0" smtClean="0"/>
              <a:t> then use the refresh icon     in the upper right corner and refresh the page until the Status shows </a:t>
            </a:r>
            <a:r>
              <a:rPr lang="en-US" b="1" u="sng" dirty="0">
                <a:solidFill>
                  <a:srgbClr val="00B050"/>
                </a:solidFill>
              </a:rPr>
              <a:t>Successful</a:t>
            </a:r>
            <a:r>
              <a:rPr lang="en-US" dirty="0" smtClean="0"/>
              <a:t>.</a:t>
            </a:r>
          </a:p>
          <a:p>
            <a:pPr marL="1428750" lvl="4" indent="-342900">
              <a:spcAft>
                <a:spcPts val="0"/>
              </a:spcAft>
              <a:buFont typeface="+mj-lt"/>
              <a:buAutoNum type="alphaLcPeriod" startAt="7"/>
            </a:pPr>
            <a:endParaRPr lang="en-US" dirty="0"/>
          </a:p>
          <a:p>
            <a:pPr marL="1428750" lvl="4" indent="-342900">
              <a:spcAft>
                <a:spcPts val="0"/>
              </a:spcAft>
              <a:buFont typeface="+mj-lt"/>
              <a:buAutoNum type="alphaLcPeriod" startAt="7"/>
            </a:pPr>
            <a:endParaRPr lang="en-US" dirty="0" smtClean="0"/>
          </a:p>
          <a:p>
            <a:pPr marL="1428750" lvl="4" indent="-342900">
              <a:spcAft>
                <a:spcPts val="0"/>
              </a:spcAft>
              <a:buFont typeface="+mj-lt"/>
              <a:buAutoNum type="alphaLcPeriod" startAt="7"/>
            </a:pPr>
            <a:endParaRPr lang="en-US" dirty="0"/>
          </a:p>
          <a:p>
            <a:pPr marL="1428750" lvl="4" indent="-342900">
              <a:spcAft>
                <a:spcPts val="0"/>
              </a:spcAft>
              <a:buFont typeface="+mj-lt"/>
              <a:buAutoNum type="alphaLcPeriod" startAt="7"/>
            </a:pPr>
            <a:endParaRPr lang="en-US" dirty="0" smtClean="0"/>
          </a:p>
          <a:p>
            <a:pPr marL="1428750" lvl="4" indent="-342900">
              <a:spcAft>
                <a:spcPts val="0"/>
              </a:spcAft>
              <a:buFont typeface="+mj-lt"/>
              <a:buAutoNum type="alphaLcPeriod" startAt="7"/>
            </a:pPr>
            <a:endParaRPr lang="en-US" dirty="0"/>
          </a:p>
          <a:p>
            <a:pPr marL="1428750" lvl="4" indent="-342900">
              <a:spcAft>
                <a:spcPts val="0"/>
              </a:spcAft>
              <a:buFont typeface="+mj-lt"/>
              <a:buAutoNum type="alphaLcPeriod" startAt="7"/>
            </a:pPr>
            <a:endParaRPr lang="en-US" dirty="0" smtClean="0"/>
          </a:p>
          <a:p>
            <a:pPr marL="1428750" lvl="4" indent="-342900">
              <a:spcAft>
                <a:spcPts val="0"/>
              </a:spcAft>
              <a:buFont typeface="+mj-lt"/>
              <a:buAutoNum type="alphaLcPeriod" startAt="7"/>
            </a:pPr>
            <a:endParaRPr lang="en-US" dirty="0"/>
          </a:p>
          <a:p>
            <a:pPr marL="1428750" lvl="4" indent="-342900">
              <a:spcAft>
                <a:spcPts val="0"/>
              </a:spcAft>
              <a:buFont typeface="+mj-lt"/>
              <a:buAutoNum type="alphaLcPeriod" startAt="7"/>
            </a:pPr>
            <a:r>
              <a:rPr lang="en-US" b="1" dirty="0" smtClean="0"/>
              <a:t>Congratulations!</a:t>
            </a:r>
            <a:r>
              <a:rPr lang="en-US" dirty="0" smtClean="0"/>
              <a:t>  The Rule Package has been deployed to GRE and can now be used by Orchestration Server or any other HTTP/S client.</a:t>
            </a:r>
          </a:p>
          <a:p>
            <a:pPr marL="1428750" lvl="4" indent="-342900">
              <a:spcAft>
                <a:spcPts val="0"/>
              </a:spcAft>
              <a:buFont typeface="+mj-lt"/>
              <a:buAutoNum type="alphaLcPeriod" startAt="7"/>
            </a:pPr>
            <a:endParaRPr lang="en-US" dirty="0" smtClean="0"/>
          </a:p>
          <a:p>
            <a:pPr marL="1428750" lvl="4" indent="-342900">
              <a:spcAft>
                <a:spcPts val="0"/>
              </a:spcAft>
              <a:buFont typeface="+mj-lt"/>
              <a:buAutoNum type="alphaLcPeriod"/>
            </a:pPr>
            <a:endParaRPr lang="en-US" dirty="0"/>
          </a:p>
          <a:p>
            <a:pPr marL="1428750" lvl="4" indent="-342900">
              <a:spcAft>
                <a:spcPts val="0"/>
              </a:spcAft>
              <a:buFont typeface="+mj-lt"/>
              <a:buAutoNum type="alphaLcPeriod"/>
            </a:pPr>
            <a:endParaRPr lang="en-US"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836" y="2921134"/>
            <a:ext cx="8284964" cy="11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775" y="2286000"/>
            <a:ext cx="200025"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998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143000" lvl="3" indent="-457200">
              <a:spcAft>
                <a:spcPts val="0"/>
              </a:spcAft>
              <a:buFont typeface="+mj-lt"/>
              <a:buAutoNum type="arabicPeriod" startAt="4"/>
            </a:pPr>
            <a:r>
              <a:rPr lang="en-US" sz="2000" dirty="0"/>
              <a:t>How do I test it?</a:t>
            </a:r>
          </a:p>
          <a:p>
            <a:pPr marL="1371600" lvl="4" indent="-457200">
              <a:spcAft>
                <a:spcPts val="0"/>
              </a:spcAft>
              <a:buFont typeface="+mj-lt"/>
              <a:buAutoNum type="alphaLcPeriod"/>
            </a:pPr>
            <a:r>
              <a:rPr lang="en-US" dirty="0"/>
              <a:t>Execute the </a:t>
            </a:r>
            <a:r>
              <a:rPr lang="en-US" dirty="0" smtClean="0"/>
              <a:t>rule </a:t>
            </a:r>
            <a:r>
              <a:rPr lang="en-US" dirty="0"/>
              <a:t>using FireFox and the </a:t>
            </a:r>
            <a:r>
              <a:rPr lang="en-US" dirty="0" smtClean="0"/>
              <a:t>RESTClient</a:t>
            </a:r>
          </a:p>
          <a:p>
            <a:pPr marL="1714500" lvl="5"/>
            <a:r>
              <a:rPr lang="en-US" sz="1400" dirty="0"/>
              <a:t>From within the FireFox browser, select the RESTClient from the Tools Menu</a:t>
            </a:r>
          </a:p>
          <a:p>
            <a:pPr marL="1714500" lvl="5"/>
            <a:endParaRPr lang="en-US" sz="1400" dirty="0"/>
          </a:p>
          <a:p>
            <a:pPr marL="1714500" lvl="5"/>
            <a:endParaRPr lang="en-US" sz="1400" dirty="0"/>
          </a:p>
          <a:p>
            <a:pPr marL="1714500" lvl="5"/>
            <a:endParaRPr lang="en-US" sz="1400" dirty="0"/>
          </a:p>
          <a:p>
            <a:pPr marL="1714500" lvl="5"/>
            <a:endParaRPr lang="en-US" sz="1400" dirty="0"/>
          </a:p>
          <a:p>
            <a:pPr marL="1714500" lvl="5"/>
            <a:endParaRPr lang="en-US" sz="1400" dirty="0"/>
          </a:p>
          <a:p>
            <a:pPr marL="1714500" lvl="5"/>
            <a:endParaRPr lang="en-US" sz="1400" dirty="0"/>
          </a:p>
          <a:p>
            <a:pPr marL="1714500" lvl="5"/>
            <a:endParaRPr lang="en-US" sz="1400" dirty="0"/>
          </a:p>
          <a:p>
            <a:pPr marL="1714500" lvl="5"/>
            <a:endParaRPr lang="en-US" sz="1400" dirty="0"/>
          </a:p>
          <a:p>
            <a:pPr marL="1714500" lvl="5"/>
            <a:endParaRPr lang="en-US" sz="1400" dirty="0"/>
          </a:p>
          <a:p>
            <a:pPr marL="1714500" lvl="5"/>
            <a:endParaRPr lang="en-US" sz="1400" dirty="0"/>
          </a:p>
          <a:p>
            <a:pPr marL="1714500" lvl="5"/>
            <a:r>
              <a:rPr lang="en-US" sz="1400" dirty="0"/>
              <a:t>Add the </a:t>
            </a:r>
            <a:r>
              <a:rPr lang="en-US" sz="1400" dirty="0" smtClean="0"/>
              <a:t>Dev/Test </a:t>
            </a:r>
            <a:r>
              <a:rPr lang="en-US" sz="1400" dirty="0"/>
              <a:t>GRE Endpoint </a:t>
            </a:r>
            <a:r>
              <a:rPr lang="en-US" sz="1400" dirty="0">
                <a:hlinkClick r:id="rId2"/>
              </a:rPr>
              <a:t>http://apsed1266:9080/genesys-rules-engine/knowledgebase</a:t>
            </a:r>
            <a:r>
              <a:rPr lang="en-US" sz="1400" dirty="0" smtClean="0">
                <a:hlinkClick r:id="rId2"/>
              </a:rPr>
              <a:t>/</a:t>
            </a:r>
            <a:r>
              <a:rPr lang="en-US" sz="1400" dirty="0" smtClean="0"/>
              <a:t> to </a:t>
            </a:r>
            <a:r>
              <a:rPr lang="en-US" sz="1400" dirty="0"/>
              <a:t>the </a:t>
            </a:r>
            <a:r>
              <a:rPr lang="en-US" sz="1400" dirty="0" smtClean="0"/>
              <a:t>URL</a:t>
            </a:r>
          </a:p>
          <a:p>
            <a:pPr marL="1714500" lvl="5"/>
            <a:r>
              <a:rPr lang="en-US" sz="1400" dirty="0" smtClean="0"/>
              <a:t>Append the Rule </a:t>
            </a:r>
            <a:r>
              <a:rPr lang="en-US" sz="1400" dirty="0"/>
              <a:t>Package name to the URL… </a:t>
            </a:r>
            <a:r>
              <a:rPr lang="en-US" sz="1400" dirty="0">
                <a:hlinkClick r:id="rId3"/>
              </a:rPr>
              <a:t>http://</a:t>
            </a:r>
            <a:r>
              <a:rPr lang="en-US" sz="1400" dirty="0" smtClean="0">
                <a:hlinkClick r:id="rId3"/>
              </a:rPr>
              <a:t>apsed1266:9080/genesys-rules-engine/knowledgebase/</a:t>
            </a:r>
            <a:r>
              <a:rPr lang="en-US" sz="1400" b="1" dirty="0" smtClean="0">
                <a:solidFill>
                  <a:srgbClr val="FF0000"/>
                </a:solidFill>
                <a:hlinkClick r:id="rId3"/>
              </a:rPr>
              <a:t>basic3.helloworld_vjd</a:t>
            </a:r>
            <a:r>
              <a:rPr lang="en-US" sz="1400" dirty="0" smtClean="0"/>
              <a:t>.  The Rule Package name was defined when we first created the Rule Package.  To get your Package Name, click on the Rule Package in the Environment Window and select the “General” tab.  The “Package Name” is what you will use to append to the URL.</a:t>
            </a:r>
            <a:endParaRPr lang="en-US" dirty="0"/>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25" y="2057400"/>
            <a:ext cx="5584164"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09019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Example </a:t>
            </a:r>
            <a:r>
              <a:rPr lang="en-US" dirty="0" smtClean="0"/>
              <a:t>issue/request </a:t>
            </a:r>
            <a:r>
              <a:rPr lang="en-US" dirty="0"/>
              <a:t>and requirements</a:t>
            </a:r>
          </a:p>
        </p:txBody>
      </p:sp>
      <p:sp>
        <p:nvSpPr>
          <p:cNvPr id="3" name="Content Placeholder 2"/>
          <p:cNvSpPr>
            <a:spLocks noGrp="1"/>
          </p:cNvSpPr>
          <p:nvPr>
            <p:ph idx="1"/>
          </p:nvPr>
        </p:nvSpPr>
        <p:spPr/>
        <p:txBody>
          <a:bodyPr/>
          <a:lstStyle/>
          <a:p>
            <a:r>
              <a:rPr lang="en-US" dirty="0"/>
              <a:t>Displaying the IVR routing reason for call, along with an agent script on the VCCD Screen Pop- using the “Caller Intent” Rule</a:t>
            </a:r>
            <a:r>
              <a:rPr lang="en-US" dirty="0" smtClean="0"/>
              <a:t>. </a:t>
            </a:r>
            <a:r>
              <a:rPr lang="en-US" b="1" i="1" dirty="0" smtClean="0"/>
              <a:t>(cont.)</a:t>
            </a:r>
            <a:endParaRPr lang="en-US" b="1" i="1" dirty="0"/>
          </a:p>
          <a:p>
            <a:pPr lvl="1"/>
            <a:r>
              <a:rPr lang="en-US" dirty="0" smtClean="0"/>
              <a:t>Orchestration Server calls the “Caller Intent” rule in GRE to return the Routing Reason and Agent Script for the matching Level2Tag </a:t>
            </a:r>
            <a:r>
              <a:rPr lang="en-US" sz="1400" dirty="0" smtClean="0"/>
              <a:t>(passed as input)</a:t>
            </a:r>
            <a:r>
              <a:rPr lang="en-US" dirty="0" smtClean="0"/>
              <a:t>.</a:t>
            </a:r>
          </a:p>
          <a:p>
            <a:pPr lvl="1"/>
            <a:endParaRPr lang="en-US" dirty="0" smtClean="0"/>
          </a:p>
          <a:p>
            <a:pPr lvl="1"/>
            <a:r>
              <a:rPr lang="en-US" dirty="0" smtClean="0"/>
              <a:t>GRE matches the Level2Tag input value configured in the Decision Rule table and returns the corresponding Routing Reason and Agent Script.</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492501"/>
            <a:ext cx="6543674" cy="290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5069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714500" lvl="5"/>
            <a:r>
              <a:rPr lang="en-US" sz="1400" dirty="0" smtClean="0"/>
              <a:t>Change </a:t>
            </a:r>
            <a:r>
              <a:rPr lang="en-US" sz="1400" dirty="0"/>
              <a:t>the Method to “</a:t>
            </a:r>
            <a:r>
              <a:rPr lang="en-US" sz="1400" b="1" dirty="0"/>
              <a:t>POST</a:t>
            </a:r>
            <a:r>
              <a:rPr lang="en-US" sz="1400" dirty="0"/>
              <a:t>”</a:t>
            </a:r>
          </a:p>
          <a:p>
            <a:pPr marL="1714500" lvl="5"/>
            <a:r>
              <a:rPr lang="en-US" sz="1400" dirty="0">
                <a:latin typeface="Arial" pitchFamily="34" charset="0"/>
                <a:cs typeface="Arial" pitchFamily="34" charset="0"/>
              </a:rPr>
              <a:t>Add a new Custom Header from the Headers toolbar</a:t>
            </a:r>
          </a:p>
          <a:p>
            <a:pPr marL="2062163" lvl="7" indent="-223838"/>
            <a:r>
              <a:rPr lang="en-US" sz="1000" dirty="0">
                <a:latin typeface="Arial" pitchFamily="34" charset="0"/>
                <a:cs typeface="Arial" pitchFamily="34" charset="0"/>
              </a:rPr>
              <a:t>Request Header Name: Content-Type </a:t>
            </a:r>
            <a:endParaRPr lang="en-US" sz="1000" dirty="0" smtClean="0">
              <a:latin typeface="Arial" pitchFamily="34" charset="0"/>
              <a:cs typeface="Arial" pitchFamily="34" charset="0"/>
            </a:endParaRPr>
          </a:p>
          <a:p>
            <a:pPr marL="2062163" lvl="7" indent="-223838"/>
            <a:r>
              <a:rPr lang="en-US" sz="1000" dirty="0">
                <a:latin typeface="Arial" pitchFamily="34" charset="0"/>
                <a:cs typeface="Arial" pitchFamily="34" charset="0"/>
              </a:rPr>
              <a:t>Request Header Value:  </a:t>
            </a:r>
            <a:r>
              <a:rPr lang="en-US" sz="1000" dirty="0" smtClean="0">
                <a:latin typeface="Arial" pitchFamily="34" charset="0"/>
                <a:cs typeface="Arial" pitchFamily="34" charset="0"/>
              </a:rPr>
              <a:t>application/</a:t>
            </a:r>
            <a:r>
              <a:rPr lang="en-US" sz="1000" dirty="0" err="1" smtClean="0">
                <a:latin typeface="Arial" pitchFamily="34" charset="0"/>
                <a:cs typeface="Arial" pitchFamily="34" charset="0"/>
              </a:rPr>
              <a:t>json</a:t>
            </a:r>
            <a:endParaRPr lang="en-US" sz="1000" dirty="0" smtClean="0">
              <a:latin typeface="Arial" pitchFamily="34" charset="0"/>
              <a:cs typeface="Arial" pitchFamily="34" charset="0"/>
            </a:endParaRPr>
          </a:p>
          <a:p>
            <a:pPr marL="1714500" lvl="5"/>
            <a:r>
              <a:rPr lang="en-US" sz="1400" dirty="0" smtClean="0"/>
              <a:t>Add the JSON payload found on the next slide to the Request Body.  </a:t>
            </a:r>
          </a:p>
          <a:p>
            <a:pPr marL="1714500" lvl="5"/>
            <a:endParaRPr lang="en-US" sz="1400" dirty="0"/>
          </a:p>
          <a:p>
            <a:pPr marL="1717675" lvl="5" indent="0">
              <a:buNone/>
            </a:pPr>
            <a:r>
              <a:rPr lang="en-US" sz="1400" dirty="0" smtClean="0">
                <a:solidFill>
                  <a:srgbClr val="FF0000"/>
                </a:solidFill>
              </a:rPr>
              <a:t>Replace all occurrences of the package </a:t>
            </a:r>
            <a:r>
              <a:rPr lang="en-US" sz="1400" dirty="0">
                <a:solidFill>
                  <a:srgbClr val="FF0000"/>
                </a:solidFill>
              </a:rPr>
              <a:t>name “</a:t>
            </a:r>
            <a:r>
              <a:rPr lang="en-US" sz="1400" dirty="0" smtClean="0">
                <a:solidFill>
                  <a:srgbClr val="FF0000"/>
                </a:solidFill>
              </a:rPr>
              <a:t>basic3.helloworld_vjd” with your package name.</a:t>
            </a:r>
          </a:p>
          <a:p>
            <a:pPr marL="1717675" lvl="5" indent="0">
              <a:buNone/>
            </a:pPr>
            <a:endParaRPr lang="en-US" sz="1400" dirty="0">
              <a:solidFill>
                <a:srgbClr val="FF0000"/>
              </a:solidFill>
            </a:endParaRPr>
          </a:p>
          <a:p>
            <a:pPr marL="1717675" lvl="5" indent="0">
              <a:buNone/>
            </a:pPr>
            <a:r>
              <a:rPr lang="en-US" sz="1400" dirty="0" smtClean="0">
                <a:solidFill>
                  <a:srgbClr val="FF0000"/>
                </a:solidFill>
              </a:rPr>
              <a:t>Replace the msgString value of “Von” with your name.  Make sure it’s the same name you used in your Decision Rule.  JAVA is case-sensitive, so not only should it match the spelling, but it should also match the case used.</a:t>
            </a:r>
          </a:p>
        </p:txBody>
      </p:sp>
    </p:spTree>
    <p:extLst>
      <p:ext uri="{BB962C8B-B14F-4D97-AF65-F5344CB8AC3E}">
        <p14:creationId xmlns:p14="http://schemas.microsoft.com/office/powerpoint/2010/main" val="2046001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fontScale="62500" lnSpcReduction="20000"/>
          </a:bodyPr>
          <a:lstStyle/>
          <a:p>
            <a:pPr marL="1485900" lvl="5" indent="0">
              <a:buNone/>
            </a:pPr>
            <a:r>
              <a:rPr lang="en-US" sz="1700" dirty="0" smtClean="0"/>
              <a:t>{</a:t>
            </a:r>
          </a:p>
          <a:p>
            <a:pPr marL="1485900" lvl="5" indent="0">
              <a:buNone/>
            </a:pPr>
            <a:r>
              <a:rPr lang="en-US" sz="1700" dirty="0" smtClean="0"/>
              <a:t>"knowledgebase-request": {</a:t>
            </a:r>
          </a:p>
          <a:p>
            <a:pPr marL="1485900" lvl="5" indent="0">
              <a:buNone/>
            </a:pPr>
            <a:r>
              <a:rPr lang="en-US" sz="1700" dirty="0" smtClean="0"/>
              <a:t>    </a:t>
            </a:r>
            <a:r>
              <a:rPr lang="en-US" sz="1700" dirty="0"/>
              <a:t>"inOutFacts": {</a:t>
            </a:r>
          </a:p>
          <a:p>
            <a:pPr marL="1485900" lvl="5" indent="0">
              <a:buNone/>
            </a:pPr>
            <a:r>
              <a:rPr lang="en-US" sz="1700" dirty="0"/>
              <a:t>      "named-fact": [</a:t>
            </a:r>
          </a:p>
          <a:p>
            <a:pPr marL="1485900" lvl="5" indent="0">
              <a:buNone/>
            </a:pPr>
            <a:r>
              <a:rPr lang="en-US" sz="1700" dirty="0"/>
              <a:t>        {</a:t>
            </a:r>
          </a:p>
          <a:p>
            <a:pPr marL="1485900" lvl="5" indent="0">
              <a:buNone/>
            </a:pPr>
            <a:r>
              <a:rPr lang="en-US" sz="1700" dirty="0"/>
              <a:t>          "fact": {</a:t>
            </a:r>
          </a:p>
          <a:p>
            <a:pPr marL="1485900" lvl="5" indent="0">
              <a:buNone/>
            </a:pPr>
            <a:r>
              <a:rPr lang="en-US" sz="1700" dirty="0"/>
              <a:t>            "@class": "</a:t>
            </a:r>
            <a:r>
              <a:rPr lang="en-US" sz="1700" b="1" dirty="0">
                <a:solidFill>
                  <a:srgbClr val="FF0000"/>
                </a:solidFill>
              </a:rPr>
              <a:t>basic3.helloworld_vjd</a:t>
            </a:r>
            <a:r>
              <a:rPr lang="en-US" sz="1700" dirty="0"/>
              <a:t>._GRS_Environment",</a:t>
            </a:r>
          </a:p>
          <a:p>
            <a:pPr marL="1485900" lvl="5" indent="0">
              <a:buNone/>
            </a:pPr>
            <a:r>
              <a:rPr lang="en-US" sz="1700" dirty="0"/>
              <a:t>            "phase": "*"</a:t>
            </a:r>
          </a:p>
          <a:p>
            <a:pPr marL="1485900" lvl="5" indent="0">
              <a:buNone/>
            </a:pPr>
            <a:r>
              <a:rPr lang="en-US" sz="1700" dirty="0"/>
              <a:t>          },</a:t>
            </a:r>
          </a:p>
          <a:p>
            <a:pPr marL="1485900" lvl="5" indent="0">
              <a:buNone/>
            </a:pPr>
            <a:r>
              <a:rPr lang="en-US" sz="1700" dirty="0"/>
              <a:t>          "id": "env"</a:t>
            </a:r>
          </a:p>
          <a:p>
            <a:pPr marL="1485900" lvl="5" indent="0">
              <a:buNone/>
            </a:pPr>
            <a:r>
              <a:rPr lang="en-US" sz="1700" dirty="0"/>
              <a:t>        },</a:t>
            </a:r>
          </a:p>
          <a:p>
            <a:pPr marL="1485900" lvl="5" indent="0">
              <a:buNone/>
            </a:pPr>
            <a:r>
              <a:rPr lang="en-US" sz="1700" dirty="0"/>
              <a:t>        {</a:t>
            </a:r>
          </a:p>
          <a:p>
            <a:pPr marL="1485900" lvl="5" indent="0">
              <a:buNone/>
            </a:pPr>
            <a:r>
              <a:rPr lang="en-US" sz="1700" dirty="0"/>
              <a:t>          "fact": {</a:t>
            </a:r>
          </a:p>
          <a:p>
            <a:pPr marL="1485900" lvl="5" indent="0">
              <a:buNone/>
            </a:pPr>
            <a:r>
              <a:rPr lang="en-US" sz="1700" dirty="0"/>
              <a:t>            "@class": "</a:t>
            </a:r>
            <a:r>
              <a:rPr lang="en-US" sz="1700" b="1" dirty="0">
                <a:solidFill>
                  <a:srgbClr val="FF0000"/>
                </a:solidFill>
              </a:rPr>
              <a:t>basic3.helloworld_vjd</a:t>
            </a:r>
            <a:r>
              <a:rPr lang="en-US" sz="1700" dirty="0"/>
              <a:t>.InputFacts",</a:t>
            </a:r>
          </a:p>
          <a:p>
            <a:pPr marL="1485900" lvl="5" indent="0">
              <a:buNone/>
            </a:pPr>
            <a:r>
              <a:rPr lang="en-US" sz="1700" dirty="0"/>
              <a:t>            "boolFlag": true,</a:t>
            </a:r>
          </a:p>
          <a:p>
            <a:pPr marL="1485900" lvl="5" indent="0">
              <a:buNone/>
            </a:pPr>
            <a:r>
              <a:rPr lang="en-US" sz="1700" dirty="0"/>
              <a:t>            "msgString": "</a:t>
            </a:r>
            <a:r>
              <a:rPr lang="en-US" sz="1700" b="1" dirty="0">
                <a:solidFill>
                  <a:srgbClr val="FF0000"/>
                </a:solidFill>
              </a:rPr>
              <a:t>Von</a:t>
            </a:r>
            <a:r>
              <a:rPr lang="en-US" sz="1700" dirty="0"/>
              <a:t>"</a:t>
            </a:r>
          </a:p>
          <a:p>
            <a:pPr marL="1485900" lvl="5" indent="0">
              <a:buNone/>
            </a:pPr>
            <a:r>
              <a:rPr lang="en-US" sz="1700" dirty="0"/>
              <a:t>          },</a:t>
            </a:r>
          </a:p>
          <a:p>
            <a:pPr marL="1485900" lvl="5" indent="0">
              <a:buNone/>
            </a:pPr>
            <a:r>
              <a:rPr lang="en-US" sz="1700" dirty="0"/>
              <a:t>          "id": "input"</a:t>
            </a:r>
          </a:p>
          <a:p>
            <a:pPr marL="1485900" lvl="5" indent="0">
              <a:buNone/>
            </a:pPr>
            <a:r>
              <a:rPr lang="en-US" sz="1700" dirty="0"/>
              <a:t>        },</a:t>
            </a:r>
          </a:p>
          <a:p>
            <a:pPr marL="1485900" lvl="5" indent="0">
              <a:buNone/>
            </a:pPr>
            <a:r>
              <a:rPr lang="en-US" sz="1700" dirty="0"/>
              <a:t>        {</a:t>
            </a:r>
          </a:p>
          <a:p>
            <a:pPr marL="1485900" lvl="5" indent="0">
              <a:buNone/>
            </a:pPr>
            <a:r>
              <a:rPr lang="en-US" sz="1700" dirty="0"/>
              <a:t>          "fact": {</a:t>
            </a:r>
          </a:p>
          <a:p>
            <a:pPr marL="1485900" lvl="5" indent="0">
              <a:buNone/>
            </a:pPr>
            <a:r>
              <a:rPr lang="en-US" sz="1700" dirty="0"/>
              <a:t>            "@class": "</a:t>
            </a:r>
            <a:r>
              <a:rPr lang="en-US" sz="1700" b="1" dirty="0">
                <a:solidFill>
                  <a:srgbClr val="FF0000"/>
                </a:solidFill>
              </a:rPr>
              <a:t>basic3.helloworld_vjd</a:t>
            </a:r>
            <a:r>
              <a:rPr lang="en-US" sz="1700" dirty="0"/>
              <a:t>.ResponseFact"</a:t>
            </a:r>
          </a:p>
          <a:p>
            <a:pPr marL="1485900" lvl="5" indent="0">
              <a:buNone/>
            </a:pPr>
            <a:r>
              <a:rPr lang="en-US" sz="1700" dirty="0"/>
              <a:t>          },</a:t>
            </a:r>
          </a:p>
          <a:p>
            <a:pPr marL="1485900" lvl="5" indent="0">
              <a:buNone/>
            </a:pPr>
            <a:r>
              <a:rPr lang="en-US" sz="1700" dirty="0"/>
              <a:t>          "id": "results"</a:t>
            </a:r>
          </a:p>
          <a:p>
            <a:pPr marL="1485900" lvl="5" indent="0">
              <a:buNone/>
            </a:pPr>
            <a:r>
              <a:rPr lang="en-US" sz="1700" dirty="0"/>
              <a:t>        }</a:t>
            </a:r>
          </a:p>
          <a:p>
            <a:pPr marL="1485900" lvl="5" indent="0">
              <a:buNone/>
            </a:pPr>
            <a:r>
              <a:rPr lang="en-US" sz="1700" dirty="0"/>
              <a:t>      ]</a:t>
            </a:r>
          </a:p>
          <a:p>
            <a:pPr marL="1485900" lvl="5" indent="0">
              <a:buNone/>
            </a:pPr>
            <a:r>
              <a:rPr lang="en-US" sz="1700" dirty="0"/>
              <a:t>    }</a:t>
            </a:r>
          </a:p>
          <a:p>
            <a:pPr marL="1485900" lvl="5" indent="0">
              <a:buNone/>
            </a:pPr>
            <a:r>
              <a:rPr lang="en-US" sz="1700" dirty="0"/>
              <a:t>  }</a:t>
            </a:r>
          </a:p>
          <a:p>
            <a:pPr marL="1485900" lvl="5" indent="0">
              <a:buNone/>
            </a:pPr>
            <a:r>
              <a:rPr lang="en-US" sz="1700" dirty="0"/>
              <a:t>}</a:t>
            </a:r>
          </a:p>
        </p:txBody>
      </p:sp>
    </p:spTree>
    <p:extLst>
      <p:ext uri="{BB962C8B-B14F-4D97-AF65-F5344CB8AC3E}">
        <p14:creationId xmlns:p14="http://schemas.microsoft.com/office/powerpoint/2010/main" val="2881263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714500" lvl="5"/>
            <a:r>
              <a:rPr lang="en-US" sz="1400" dirty="0">
                <a:latin typeface="Arial" pitchFamily="34" charset="0"/>
                <a:cs typeface="Arial" pitchFamily="34" charset="0"/>
              </a:rPr>
              <a:t>Press the SEND button</a:t>
            </a:r>
          </a:p>
          <a:p>
            <a:pPr marL="1143000" lvl="3" indent="-457200">
              <a:spcAft>
                <a:spcPts val="0"/>
              </a:spcAft>
              <a:buFont typeface="+mj-lt"/>
              <a:buAutoNum type="arabicPeriod" startAt="4"/>
            </a:pPr>
            <a:endParaRPr lang="en-US" sz="2000"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072" y="1472939"/>
            <a:ext cx="6824777" cy="4470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2055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714500" lvl="5"/>
            <a:r>
              <a:rPr lang="en-US" sz="1400" dirty="0">
                <a:latin typeface="Arial" pitchFamily="34" charset="0"/>
                <a:cs typeface="Arial" pitchFamily="34" charset="0"/>
              </a:rPr>
              <a:t>Switch over to one of the Response Body </a:t>
            </a:r>
            <a:r>
              <a:rPr lang="en-US" sz="1400" dirty="0" smtClean="0">
                <a:latin typeface="Arial" pitchFamily="34" charset="0"/>
                <a:cs typeface="Arial" pitchFamily="34" charset="0"/>
              </a:rPr>
              <a:t>tabs.  The Response Body (Highlight) tab will format the response and display it with line numbers.</a:t>
            </a:r>
            <a:endParaRPr lang="en-US" sz="1400" dirty="0">
              <a:latin typeface="Arial" pitchFamily="34" charset="0"/>
              <a:cs typeface="Arial" pitchFamily="34" charset="0"/>
            </a:endParaRPr>
          </a:p>
          <a:p>
            <a:pPr marL="1143000" lvl="3" indent="-457200">
              <a:spcAft>
                <a:spcPts val="0"/>
              </a:spcAft>
              <a:buFont typeface="+mj-lt"/>
              <a:buAutoNum type="arabicPeriod" startAt="4"/>
            </a:pPr>
            <a:endParaRPr lang="en-US" sz="2000"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676400"/>
            <a:ext cx="6477000" cy="4677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7751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714500" lvl="5"/>
            <a:r>
              <a:rPr lang="en-US" sz="1400" dirty="0" smtClean="0">
                <a:latin typeface="Arial" pitchFamily="34" charset="0"/>
                <a:cs typeface="Arial" pitchFamily="34" charset="0"/>
              </a:rPr>
              <a:t>GRE returns the Fact Models back, which includes our original InputFacts, but we’re interested in the ResponseFact towards the bottom.  The msgString variable returned in our ReponseFact is the GRE result of our Hello World Rule.</a:t>
            </a:r>
            <a:endParaRPr lang="en-US" sz="1400" dirty="0">
              <a:latin typeface="Arial" pitchFamily="34" charset="0"/>
              <a:cs typeface="Arial" pitchFamily="34" charset="0"/>
            </a:endParaRPr>
          </a:p>
          <a:p>
            <a:pPr marL="1143000" lvl="3" indent="-457200">
              <a:spcAft>
                <a:spcPts val="0"/>
              </a:spcAft>
              <a:buFont typeface="+mj-lt"/>
              <a:buAutoNum type="arabicPeriod" startAt="4"/>
            </a:pPr>
            <a:endParaRPr lang="en-US" sz="2000"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905000"/>
            <a:ext cx="611505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5615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714500" lvl="5"/>
            <a:r>
              <a:rPr lang="en-US" sz="1400" dirty="0" smtClean="0">
                <a:latin typeface="Arial" pitchFamily="34" charset="0"/>
                <a:cs typeface="Arial" pitchFamily="34" charset="0"/>
              </a:rPr>
              <a:t>We executed the rule with the input parameter boolFlag equal to “true” and the input parameter msgString equal to our first name, so we received the personalized Hello message.  Further down the response we can also see the rules which evaluated to True.  The last rule listed is the rule item that produced our result.</a:t>
            </a:r>
            <a:endParaRPr lang="en-US" sz="1400" dirty="0">
              <a:latin typeface="Arial" pitchFamily="34" charset="0"/>
              <a:cs typeface="Arial" pitchFamily="34" charset="0"/>
            </a:endParaRPr>
          </a:p>
          <a:p>
            <a:pPr marL="1143000" lvl="3" indent="-457200">
              <a:spcAft>
                <a:spcPts val="0"/>
              </a:spcAft>
              <a:buFont typeface="+mj-lt"/>
              <a:buAutoNum type="arabicPeriod" startAt="4"/>
            </a:pPr>
            <a:endParaRPr lang="en-US" sz="2000" dirty="0"/>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359351"/>
            <a:ext cx="5486400" cy="3965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2243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714500" lvl="5"/>
            <a:r>
              <a:rPr lang="en-US" sz="1400" dirty="0" smtClean="0">
                <a:latin typeface="Arial" pitchFamily="34" charset="0"/>
                <a:cs typeface="Arial" pitchFamily="34" charset="0"/>
              </a:rPr>
              <a:t>Play with different values for the boolFlag and msgString inputs and validate the results returned from your rule.</a:t>
            </a:r>
          </a:p>
          <a:p>
            <a:pPr marL="1714500" lvl="5"/>
            <a:endParaRPr lang="en-US" sz="1400" dirty="0">
              <a:latin typeface="Arial" pitchFamily="34" charset="0"/>
              <a:cs typeface="Arial" pitchFamily="34" charset="0"/>
            </a:endParaRPr>
          </a:p>
          <a:p>
            <a:pPr marL="1143000" lvl="3" indent="-457200">
              <a:spcAft>
                <a:spcPts val="0"/>
              </a:spcAft>
              <a:buFont typeface="+mj-lt"/>
              <a:buAutoNum type="arabicPeriod" startAt="4"/>
            </a:pPr>
            <a:endParaRPr lang="en-US" sz="2000" dirty="0"/>
          </a:p>
        </p:txBody>
      </p:sp>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752600"/>
            <a:ext cx="6896100" cy="424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5747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147763" lvl="5" indent="-447675">
              <a:buFont typeface="+mj-lt"/>
              <a:buAutoNum type="arabicPeriod" startAt="5"/>
            </a:pPr>
            <a:r>
              <a:rPr lang="en-US" dirty="0">
                <a:latin typeface="Arial" pitchFamily="34" charset="0"/>
                <a:cs typeface="Arial" pitchFamily="34" charset="0"/>
              </a:rPr>
              <a:t>How do I migrate it to the next </a:t>
            </a:r>
            <a:r>
              <a:rPr lang="en-US" dirty="0" smtClean="0">
                <a:latin typeface="Arial" pitchFamily="34" charset="0"/>
                <a:cs typeface="Arial" pitchFamily="34" charset="0"/>
              </a:rPr>
              <a:t>environment/prod?</a:t>
            </a:r>
          </a:p>
          <a:p>
            <a:pPr marL="1428750" lvl="4" indent="-342900">
              <a:spcAft>
                <a:spcPts val="0"/>
              </a:spcAft>
              <a:buFont typeface="+mj-lt"/>
              <a:buAutoNum type="alphaLcPeriod"/>
            </a:pPr>
            <a:r>
              <a:rPr lang="en-US" dirty="0" smtClean="0"/>
              <a:t>The Rule Template would need to be published to the GRAT server of the next environment using the same process from section </a:t>
            </a:r>
            <a:r>
              <a:rPr lang="en-US" b="1" dirty="0" smtClean="0"/>
              <a:t>hhh</a:t>
            </a:r>
            <a:r>
              <a:rPr lang="en-US" dirty="0" smtClean="0"/>
              <a:t> of slide 65.  Before publishing however, you will need to modify the GRS Server information to match the Environment you are migrating to.</a:t>
            </a:r>
          </a:p>
          <a:p>
            <a:pPr marL="1428750" lvl="4" indent="-342900">
              <a:spcAft>
                <a:spcPts val="0"/>
              </a:spcAft>
              <a:buFont typeface="+mj-lt"/>
              <a:buAutoNum type="alphaLcPeriod"/>
            </a:pPr>
            <a:endParaRPr lang="en-US" dirty="0"/>
          </a:p>
          <a:p>
            <a:pPr marL="1428750" lvl="4" indent="-342900">
              <a:spcAft>
                <a:spcPts val="0"/>
              </a:spcAft>
              <a:buFont typeface="+mj-lt"/>
              <a:buAutoNum type="alphaLcPeriod"/>
            </a:pPr>
            <a:r>
              <a:rPr lang="en-US" dirty="0" smtClean="0"/>
              <a:t>Once the Template has been published, then you can Export the Rule Package from the current GRAT environment, and import it into the next GRAT environment.</a:t>
            </a:r>
          </a:p>
          <a:p>
            <a:pPr marL="1428750" lvl="4" indent="-342900">
              <a:spcAft>
                <a:spcPts val="0"/>
              </a:spcAft>
              <a:buFont typeface="+mj-lt"/>
              <a:buAutoNum type="alphaLcPeriod"/>
            </a:pPr>
            <a:endParaRPr lang="en-US" dirty="0"/>
          </a:p>
          <a:p>
            <a:pPr marL="1714500" lvl="4" indent="-342900">
              <a:buFont typeface="Wingdings" panose="05000000000000000000" pitchFamily="2" charset="2"/>
              <a:buChar char="Ø"/>
            </a:pPr>
            <a:r>
              <a:rPr lang="en-US" dirty="0" smtClean="0"/>
              <a:t>To Export the Rule, select the rule package from the Environment Window, select the General Tab and select the “Export Rule Package” button.</a:t>
            </a:r>
            <a:endParaRPr lang="en-US" dirty="0"/>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4495800"/>
            <a:ext cx="7058025" cy="1866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1087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714500" lvl="4" indent="-342900">
              <a:buFont typeface="Wingdings" panose="05000000000000000000" pitchFamily="2" charset="2"/>
              <a:buChar char="Ø"/>
            </a:pPr>
            <a:r>
              <a:rPr lang="en-US" dirty="0" smtClean="0"/>
              <a:t>Look for the save dialog to appear.</a:t>
            </a:r>
          </a:p>
          <a:p>
            <a:pPr marL="1714500" lvl="4" indent="-342900">
              <a:buFont typeface="Wingdings" panose="05000000000000000000" pitchFamily="2" charset="2"/>
              <a:buChar char="Ø"/>
            </a:pPr>
            <a:endParaRPr lang="en-US" dirty="0"/>
          </a:p>
          <a:p>
            <a:pPr marL="1714500" lvl="4" indent="-342900">
              <a:buFont typeface="Wingdings" panose="05000000000000000000" pitchFamily="2" charset="2"/>
              <a:buChar char="Ø"/>
            </a:pPr>
            <a:endParaRPr lang="en-US" dirty="0" smtClean="0"/>
          </a:p>
          <a:p>
            <a:pPr marL="1714500" lvl="4" indent="-342900">
              <a:buFont typeface="Wingdings" panose="05000000000000000000" pitchFamily="2" charset="2"/>
              <a:buChar char="Ø"/>
            </a:pPr>
            <a:r>
              <a:rPr lang="en-US" dirty="0" smtClean="0"/>
              <a:t>Click on the drop-down arrow of the Save button and select the “Save as” option to specify the location to save the file.  Save the file.</a:t>
            </a:r>
          </a:p>
          <a:p>
            <a:pPr marL="1714500" lvl="4" indent="-342900">
              <a:buFont typeface="Wingdings" panose="05000000000000000000" pitchFamily="2" charset="2"/>
              <a:buChar char="Ø"/>
            </a:pPr>
            <a:endParaRPr lang="en-US" dirty="0" smtClean="0"/>
          </a:p>
          <a:p>
            <a:pPr marL="1714500" lvl="4" indent="-342900">
              <a:buFont typeface="Wingdings" panose="05000000000000000000" pitchFamily="2" charset="2"/>
              <a:buChar char="Ø"/>
            </a:pPr>
            <a:endParaRPr lang="en-US" dirty="0"/>
          </a:p>
        </p:txBody>
      </p:sp>
      <p:pic>
        <p:nvPicPr>
          <p:cNvPr id="471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1524000"/>
            <a:ext cx="7886700" cy="4499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1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114" y="2743200"/>
            <a:ext cx="6793686"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6238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714500" lvl="4" indent="-342900">
              <a:buFont typeface="Wingdings" panose="05000000000000000000" pitchFamily="2" charset="2"/>
              <a:buChar char="Ø"/>
            </a:pPr>
            <a:r>
              <a:rPr lang="en-US" dirty="0" smtClean="0"/>
              <a:t>Log into GRAT of the environment you’re migrating to and import the package exported from the previous lower environment.</a:t>
            </a:r>
          </a:p>
          <a:p>
            <a:pPr marL="1714500" lvl="4" indent="-342900">
              <a:buFont typeface="Wingdings" panose="05000000000000000000" pitchFamily="2" charset="2"/>
              <a:buChar char="Ø"/>
            </a:pPr>
            <a:endParaRPr lang="en-US" dirty="0" smtClean="0"/>
          </a:p>
          <a:p>
            <a:pPr marL="1714500" lvl="4" indent="-342900">
              <a:buFont typeface="Wingdings" panose="05000000000000000000" pitchFamily="2" charset="2"/>
              <a:buChar char="Ø"/>
            </a:pPr>
            <a:r>
              <a:rPr lang="en-US" dirty="0" smtClean="0"/>
              <a:t>From the Environment Window, locate a Business Unit where you want to import the rule, and select the New Rule Package option.  Select the “Import Rule Package” button.</a:t>
            </a:r>
          </a:p>
          <a:p>
            <a:pPr marL="1714500" lvl="4" indent="-342900">
              <a:buFont typeface="Wingdings" panose="05000000000000000000" pitchFamily="2" charset="2"/>
              <a:buChar char="Ø"/>
            </a:pPr>
            <a:endParaRPr lang="en-US" dirty="0" smtClean="0"/>
          </a:p>
          <a:p>
            <a:pPr marL="1371600" lvl="4" indent="0">
              <a:buNone/>
            </a:pPr>
            <a:endParaRPr lang="en-US" dirty="0" smtClean="0"/>
          </a:p>
          <a:p>
            <a:pPr marL="1714500" lvl="4" indent="-342900">
              <a:buFont typeface="Wingdings" panose="05000000000000000000" pitchFamily="2" charset="2"/>
              <a:buChar char="Ø"/>
            </a:pPr>
            <a:endParaRPr lang="en-US" dirty="0"/>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017775"/>
            <a:ext cx="6858000" cy="269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2669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Example </a:t>
            </a:r>
            <a:r>
              <a:rPr lang="en-US" dirty="0" smtClean="0"/>
              <a:t>issue/request </a:t>
            </a:r>
            <a:r>
              <a:rPr lang="en-US" dirty="0"/>
              <a:t>and requirements</a:t>
            </a:r>
          </a:p>
        </p:txBody>
      </p:sp>
      <p:sp>
        <p:nvSpPr>
          <p:cNvPr id="3" name="Content Placeholder 2"/>
          <p:cNvSpPr>
            <a:spLocks noGrp="1"/>
          </p:cNvSpPr>
          <p:nvPr>
            <p:ph idx="1"/>
          </p:nvPr>
        </p:nvSpPr>
        <p:spPr/>
        <p:txBody>
          <a:bodyPr/>
          <a:lstStyle/>
          <a:p>
            <a:r>
              <a:rPr lang="en-US" dirty="0" smtClean="0"/>
              <a:t>Displaying the IVR routing reason for call, along with an agent script on the VCCD Screen Pop- using the “Caller Intent” Rule.</a:t>
            </a:r>
            <a:r>
              <a:rPr lang="en-US" b="1" i="1" dirty="0"/>
              <a:t> (cont.)</a:t>
            </a:r>
            <a:endParaRPr lang="en-US" dirty="0" smtClean="0"/>
          </a:p>
          <a:p>
            <a:pPr lvl="1"/>
            <a:r>
              <a:rPr lang="en-US" dirty="0" smtClean="0"/>
              <a:t>Orchestration Server receives the Routing Reason and Agent Script from GRE and sends that back to VCCD where is displayed on the screen pop.</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4" y="2590800"/>
            <a:ext cx="2701283"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868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714500" lvl="4" indent="-342900">
              <a:buFont typeface="Wingdings" panose="05000000000000000000" pitchFamily="2" charset="2"/>
              <a:buChar char="Ø"/>
            </a:pPr>
            <a:r>
              <a:rPr lang="en-US" dirty="0" smtClean="0"/>
              <a:t>An “Import Rule Package” pop-up window will appear.  Use the “Browse” button to locate the previously exported Rule Package.  Provide a Package Name (use the same package name from the lower environment), Provide a Business Name, click the “Import” button.</a:t>
            </a:r>
          </a:p>
          <a:p>
            <a:pPr marL="1714500" lvl="4" indent="-342900">
              <a:buFont typeface="Wingdings" panose="05000000000000000000" pitchFamily="2" charset="2"/>
              <a:buChar char="Ø"/>
            </a:pPr>
            <a:endParaRPr lang="en-US" dirty="0" smtClean="0"/>
          </a:p>
          <a:p>
            <a:pPr marL="1371600" lvl="4" indent="0">
              <a:buNone/>
            </a:pPr>
            <a:endParaRPr lang="en-US" dirty="0" smtClean="0"/>
          </a:p>
          <a:p>
            <a:pPr marL="1714500" lvl="4" indent="-342900">
              <a:buFont typeface="Wingdings" panose="05000000000000000000" pitchFamily="2" charset="2"/>
              <a:buChar char="Ø"/>
            </a:pPr>
            <a:endParaRPr lang="en-US" dirty="0"/>
          </a:p>
        </p:txBody>
      </p:sp>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2175" y="2286000"/>
            <a:ext cx="4276725" cy="258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7581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714500" lvl="4" indent="-342900">
              <a:buFont typeface="Wingdings" panose="05000000000000000000" pitchFamily="2" charset="2"/>
              <a:buChar char="Ø"/>
            </a:pPr>
            <a:r>
              <a:rPr lang="en-US" dirty="0" smtClean="0"/>
              <a:t>You may receive the following Warning message.</a:t>
            </a:r>
          </a:p>
          <a:p>
            <a:pPr marL="1714500" lvl="4" indent="-342900">
              <a:buFont typeface="Wingdings" panose="05000000000000000000" pitchFamily="2" charset="2"/>
              <a:buChar char="Ø"/>
            </a:pPr>
            <a:endParaRPr lang="en-US" dirty="0"/>
          </a:p>
          <a:p>
            <a:pPr marL="1714500" lvl="4" indent="-342900">
              <a:buFont typeface="Wingdings" panose="05000000000000000000" pitchFamily="2" charset="2"/>
              <a:buChar char="Ø"/>
            </a:pPr>
            <a:endParaRPr lang="en-US" dirty="0" smtClean="0"/>
          </a:p>
          <a:p>
            <a:pPr marL="1714500" lvl="4" indent="-342900">
              <a:buFont typeface="Wingdings" panose="05000000000000000000" pitchFamily="2" charset="2"/>
              <a:buChar char="Ø"/>
            </a:pPr>
            <a:endParaRPr lang="en-US" dirty="0"/>
          </a:p>
          <a:p>
            <a:pPr marL="1714500" lvl="4" indent="-342900">
              <a:buFont typeface="Wingdings" panose="05000000000000000000" pitchFamily="2" charset="2"/>
              <a:buChar char="Ø"/>
            </a:pPr>
            <a:endParaRPr lang="en-US" dirty="0" smtClean="0"/>
          </a:p>
          <a:p>
            <a:pPr marL="1714500" lvl="4" indent="-342900">
              <a:buFont typeface="Wingdings" panose="05000000000000000000" pitchFamily="2" charset="2"/>
              <a:buChar char="Ø"/>
            </a:pPr>
            <a:endParaRPr lang="en-US" dirty="0"/>
          </a:p>
          <a:p>
            <a:pPr marL="1714500" lvl="4" indent="-342900">
              <a:buFont typeface="Wingdings" panose="05000000000000000000" pitchFamily="2" charset="2"/>
              <a:buChar char="Ø"/>
            </a:pPr>
            <a:endParaRPr lang="en-US" dirty="0" smtClean="0"/>
          </a:p>
          <a:p>
            <a:pPr marL="1714500" lvl="4" indent="-342900">
              <a:buFont typeface="Wingdings" panose="05000000000000000000" pitchFamily="2" charset="2"/>
              <a:buChar char="Ø"/>
            </a:pPr>
            <a:endParaRPr lang="en-US" dirty="0"/>
          </a:p>
          <a:p>
            <a:pPr marL="1714500" lvl="4" indent="-342900">
              <a:buFont typeface="Wingdings" panose="05000000000000000000" pitchFamily="2" charset="2"/>
              <a:buChar char="Ø"/>
            </a:pPr>
            <a:endParaRPr lang="en-US" dirty="0" smtClean="0"/>
          </a:p>
          <a:p>
            <a:pPr marL="1714500" lvl="4" indent="-342900">
              <a:buFont typeface="Wingdings" panose="05000000000000000000" pitchFamily="2" charset="2"/>
              <a:buChar char="Ø"/>
            </a:pPr>
            <a:r>
              <a:rPr lang="en-US" dirty="0" smtClean="0"/>
              <a:t>Press OK</a:t>
            </a:r>
          </a:p>
          <a:p>
            <a:pPr marL="1714500" lvl="4" indent="-342900">
              <a:buFont typeface="Wingdings" panose="05000000000000000000" pitchFamily="2" charset="2"/>
              <a:buChar char="Ø"/>
            </a:pPr>
            <a:endParaRPr lang="en-US" dirty="0" smtClean="0"/>
          </a:p>
          <a:p>
            <a:pPr marL="1371600" lvl="4" indent="0">
              <a:buNone/>
            </a:pPr>
            <a:endParaRPr lang="en-US" dirty="0" smtClean="0"/>
          </a:p>
          <a:p>
            <a:pPr marL="1714500" lvl="4" indent="-342900">
              <a:buFont typeface="Wingdings" panose="05000000000000000000" pitchFamily="2" charset="2"/>
              <a:buChar char="Ø"/>
            </a:pPr>
            <a:endParaRPr lang="en-US" dirty="0"/>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524000"/>
            <a:ext cx="3819525" cy="242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7941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714500" lvl="4" indent="-342900">
              <a:buFont typeface="Wingdings" panose="05000000000000000000" pitchFamily="2" charset="2"/>
              <a:buChar char="Ø"/>
            </a:pPr>
            <a:r>
              <a:rPr lang="en-US" dirty="0" smtClean="0"/>
              <a:t>If you received the previous error message then a template will not be assigned to the project, otherwise a template should be pre-selected.</a:t>
            </a:r>
          </a:p>
          <a:p>
            <a:pPr marL="1714500" lvl="4" indent="-342900">
              <a:buFont typeface="Wingdings" panose="05000000000000000000" pitchFamily="2" charset="2"/>
              <a:buChar char="Ø"/>
            </a:pPr>
            <a:endParaRPr lang="en-US" dirty="0"/>
          </a:p>
          <a:p>
            <a:pPr marL="1714500" lvl="4" indent="-342900">
              <a:buFont typeface="Wingdings" panose="05000000000000000000" pitchFamily="2" charset="2"/>
              <a:buChar char="Ø"/>
            </a:pPr>
            <a:endParaRPr lang="en-US" dirty="0" smtClean="0"/>
          </a:p>
          <a:p>
            <a:pPr marL="1714500" lvl="4" indent="-342900">
              <a:buFont typeface="Wingdings" panose="05000000000000000000" pitchFamily="2" charset="2"/>
              <a:buChar char="Ø"/>
            </a:pPr>
            <a:endParaRPr lang="en-US" dirty="0"/>
          </a:p>
          <a:p>
            <a:pPr marL="1714500" lvl="4" indent="-342900">
              <a:buFont typeface="Wingdings" panose="05000000000000000000" pitchFamily="2" charset="2"/>
              <a:buChar char="Ø"/>
            </a:pPr>
            <a:endParaRPr lang="en-US" dirty="0" smtClean="0"/>
          </a:p>
          <a:p>
            <a:pPr marL="1714500" lvl="4" indent="-342900">
              <a:buFont typeface="Wingdings" panose="05000000000000000000" pitchFamily="2" charset="2"/>
              <a:buChar char="Ø"/>
            </a:pPr>
            <a:endParaRPr lang="en-US" dirty="0"/>
          </a:p>
          <a:p>
            <a:pPr marL="1714500" lvl="4" indent="-342900">
              <a:buFont typeface="Wingdings" panose="05000000000000000000" pitchFamily="2" charset="2"/>
              <a:buChar char="Ø"/>
            </a:pPr>
            <a:endParaRPr lang="en-US" dirty="0" smtClean="0"/>
          </a:p>
          <a:p>
            <a:pPr marL="1714500" lvl="4" indent="-342900">
              <a:buFont typeface="Wingdings" panose="05000000000000000000" pitchFamily="2" charset="2"/>
              <a:buChar char="Ø"/>
            </a:pPr>
            <a:endParaRPr lang="en-US" dirty="0"/>
          </a:p>
          <a:p>
            <a:pPr marL="1714500" lvl="4" indent="-342900">
              <a:buFont typeface="Wingdings" panose="05000000000000000000" pitchFamily="2" charset="2"/>
              <a:buChar char="Ø"/>
            </a:pPr>
            <a:endParaRPr lang="en-US" dirty="0" smtClean="0"/>
          </a:p>
          <a:p>
            <a:pPr marL="1714500" lvl="4" indent="-342900">
              <a:buFont typeface="Wingdings" panose="05000000000000000000" pitchFamily="2" charset="2"/>
              <a:buChar char="Ø"/>
            </a:pPr>
            <a:endParaRPr lang="en-US" dirty="0" smtClean="0"/>
          </a:p>
          <a:p>
            <a:pPr marL="1371600" lvl="4" indent="0">
              <a:buNone/>
            </a:pPr>
            <a:endParaRPr lang="en-US" dirty="0" smtClean="0"/>
          </a:p>
          <a:p>
            <a:pPr marL="1714500" lvl="4" indent="-342900">
              <a:buFont typeface="Wingdings" panose="05000000000000000000" pitchFamily="2" charset="2"/>
              <a:buChar char="Ø"/>
            </a:pPr>
            <a:endParaRPr lang="en-US" dirty="0"/>
          </a:p>
        </p:txBody>
      </p:sp>
      <p:pic>
        <p:nvPicPr>
          <p:cNvPr id="491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800286"/>
            <a:ext cx="6757988" cy="2238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7477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714500" lvl="4" indent="-342900">
              <a:buFont typeface="Wingdings" panose="05000000000000000000" pitchFamily="2" charset="2"/>
              <a:buChar char="Ø"/>
            </a:pPr>
            <a:r>
              <a:rPr lang="en-US" dirty="0"/>
              <a:t>Select the Template checkbox and press the “Save” </a:t>
            </a:r>
            <a:r>
              <a:rPr lang="en-US" dirty="0" smtClean="0"/>
              <a:t>button.</a:t>
            </a:r>
          </a:p>
          <a:p>
            <a:pPr marL="1714500" lvl="4" indent="-342900">
              <a:buFont typeface="Wingdings" panose="05000000000000000000" pitchFamily="2" charset="2"/>
              <a:buChar char="Ø"/>
            </a:pPr>
            <a:endParaRPr lang="en-US" dirty="0"/>
          </a:p>
          <a:p>
            <a:pPr marL="1714500" lvl="4" indent="-342900">
              <a:buFont typeface="Wingdings" panose="05000000000000000000" pitchFamily="2" charset="2"/>
              <a:buChar char="Ø"/>
            </a:pPr>
            <a:endParaRPr lang="en-US" dirty="0" smtClean="0"/>
          </a:p>
          <a:p>
            <a:pPr marL="1714500" lvl="4" indent="-342900">
              <a:buFont typeface="Wingdings" panose="05000000000000000000" pitchFamily="2" charset="2"/>
              <a:buChar char="Ø"/>
            </a:pPr>
            <a:endParaRPr lang="en-US" dirty="0"/>
          </a:p>
          <a:p>
            <a:pPr marL="1714500" lvl="4" indent="-342900">
              <a:buFont typeface="Wingdings" panose="05000000000000000000" pitchFamily="2" charset="2"/>
              <a:buChar char="Ø"/>
            </a:pPr>
            <a:endParaRPr lang="en-US" dirty="0" smtClean="0"/>
          </a:p>
          <a:p>
            <a:pPr marL="1714500" lvl="4" indent="-342900">
              <a:buFont typeface="Wingdings" panose="05000000000000000000" pitchFamily="2" charset="2"/>
              <a:buChar char="Ø"/>
            </a:pPr>
            <a:endParaRPr lang="en-US" dirty="0"/>
          </a:p>
          <a:p>
            <a:pPr marL="1714500" lvl="4" indent="-342900">
              <a:buFont typeface="Wingdings" panose="05000000000000000000" pitchFamily="2" charset="2"/>
              <a:buChar char="Ø"/>
            </a:pPr>
            <a:endParaRPr lang="en-US" dirty="0" smtClean="0"/>
          </a:p>
          <a:p>
            <a:pPr marL="1714500" lvl="4" indent="-342900">
              <a:buFont typeface="Wingdings" panose="05000000000000000000" pitchFamily="2" charset="2"/>
              <a:buChar char="Ø"/>
            </a:pPr>
            <a:endParaRPr lang="en-US" dirty="0"/>
          </a:p>
          <a:p>
            <a:pPr marL="1714500" lvl="4" indent="-342900">
              <a:buFont typeface="Wingdings" panose="05000000000000000000" pitchFamily="2" charset="2"/>
              <a:buChar char="Ø"/>
            </a:pPr>
            <a:endParaRPr lang="en-US" dirty="0" smtClean="0"/>
          </a:p>
          <a:p>
            <a:pPr marL="1714500" lvl="4" indent="-342900">
              <a:buFont typeface="Wingdings" panose="05000000000000000000" pitchFamily="2" charset="2"/>
              <a:buChar char="Ø"/>
            </a:pPr>
            <a:r>
              <a:rPr lang="en-US" dirty="0" smtClean="0"/>
              <a:t> Confirm the decision to save the change, press OK.</a:t>
            </a:r>
            <a:endParaRPr lang="en-US" dirty="0"/>
          </a:p>
          <a:p>
            <a:pPr marL="1714500" lvl="4" indent="-342900">
              <a:buFont typeface="Wingdings" panose="05000000000000000000" pitchFamily="2" charset="2"/>
              <a:buChar char="Ø"/>
            </a:pPr>
            <a:endParaRPr lang="en-US" dirty="0" smtClean="0"/>
          </a:p>
          <a:p>
            <a:pPr marL="1371600" lvl="4" indent="0">
              <a:buNone/>
            </a:pPr>
            <a:endParaRPr lang="en-US" dirty="0" smtClean="0"/>
          </a:p>
          <a:p>
            <a:pPr marL="1714500" lvl="4" indent="-342900">
              <a:buFont typeface="Wingdings" panose="05000000000000000000" pitchFamily="2" charset="2"/>
              <a:buChar char="Ø"/>
            </a:pPr>
            <a:endParaRPr lang="en-US"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6840" y="1524000"/>
            <a:ext cx="683860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705" y="4419600"/>
            <a:ext cx="4343400" cy="177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27320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714500" lvl="4" indent="-342900">
              <a:buFont typeface="Wingdings" panose="05000000000000000000" pitchFamily="2" charset="2"/>
              <a:buChar char="Ø"/>
            </a:pPr>
            <a:r>
              <a:rPr lang="en-US" dirty="0" smtClean="0"/>
              <a:t>If everything goes well, you’ll receive the following confirmation pop-up.  Select the OK button.</a:t>
            </a:r>
          </a:p>
          <a:p>
            <a:pPr marL="1714500" lvl="4" indent="-342900">
              <a:buFont typeface="Wingdings" panose="05000000000000000000" pitchFamily="2" charset="2"/>
              <a:buChar char="Ø"/>
            </a:pPr>
            <a:endParaRPr lang="en-US" dirty="0"/>
          </a:p>
          <a:p>
            <a:pPr marL="1714500" lvl="4" indent="-342900">
              <a:buFont typeface="Wingdings" panose="05000000000000000000" pitchFamily="2" charset="2"/>
              <a:buChar char="Ø"/>
            </a:pPr>
            <a:endParaRPr lang="en-US" dirty="0" smtClean="0"/>
          </a:p>
          <a:p>
            <a:pPr marL="1714500" lvl="4" indent="-342900">
              <a:buFont typeface="Wingdings" panose="05000000000000000000" pitchFamily="2" charset="2"/>
              <a:buChar char="Ø"/>
            </a:pPr>
            <a:endParaRPr lang="en-US" dirty="0"/>
          </a:p>
          <a:p>
            <a:pPr marL="1714500" lvl="4" indent="-342900">
              <a:buFont typeface="Wingdings" panose="05000000000000000000" pitchFamily="2" charset="2"/>
              <a:buChar char="Ø"/>
            </a:pPr>
            <a:endParaRPr lang="en-US" dirty="0" smtClean="0"/>
          </a:p>
          <a:p>
            <a:pPr marL="1714500" lvl="4" indent="-342900">
              <a:buFont typeface="Wingdings" panose="05000000000000000000" pitchFamily="2" charset="2"/>
              <a:buChar char="Ø"/>
            </a:pPr>
            <a:endParaRPr lang="en-US" dirty="0"/>
          </a:p>
          <a:p>
            <a:pPr marL="1714500" lvl="4" indent="-342900">
              <a:buFont typeface="Wingdings" panose="05000000000000000000" pitchFamily="2" charset="2"/>
              <a:buChar char="Ø"/>
            </a:pPr>
            <a:endParaRPr lang="en-US" dirty="0" smtClean="0"/>
          </a:p>
          <a:p>
            <a:pPr marL="1714500" lvl="4" indent="-342900">
              <a:buFont typeface="Wingdings" panose="05000000000000000000" pitchFamily="2" charset="2"/>
              <a:buChar char="Ø"/>
            </a:pPr>
            <a:endParaRPr lang="en-US" dirty="0"/>
          </a:p>
          <a:p>
            <a:pPr marL="1714500" lvl="4" indent="-342900">
              <a:buFont typeface="Wingdings" panose="05000000000000000000" pitchFamily="2" charset="2"/>
              <a:buChar char="Ø"/>
            </a:pPr>
            <a:endParaRPr lang="en-US" dirty="0" smtClean="0"/>
          </a:p>
          <a:p>
            <a:pPr marL="1714500" lvl="4" indent="-342900">
              <a:buFont typeface="Wingdings" panose="05000000000000000000" pitchFamily="2" charset="2"/>
              <a:buChar char="Ø"/>
            </a:pPr>
            <a:endParaRPr lang="en-US" dirty="0" smtClean="0"/>
          </a:p>
          <a:p>
            <a:pPr marL="1371600" lvl="4" indent="0">
              <a:buNone/>
            </a:pPr>
            <a:endParaRPr lang="en-US" dirty="0" smtClean="0"/>
          </a:p>
          <a:p>
            <a:pPr marL="1714500" lvl="4" indent="-342900">
              <a:buFont typeface="Wingdings" panose="05000000000000000000" pitchFamily="2" charset="2"/>
              <a:buChar char="Ø"/>
            </a:pPr>
            <a:endParaRPr lang="en-US" dirty="0"/>
          </a:p>
        </p:txBody>
      </p:sp>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828800"/>
            <a:ext cx="4286250" cy="239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8812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714500" lvl="4" indent="-342900">
              <a:buFont typeface="Wingdings" panose="05000000000000000000" pitchFamily="2" charset="2"/>
              <a:buChar char="Ø"/>
            </a:pPr>
            <a:r>
              <a:rPr lang="en-US" dirty="0" smtClean="0"/>
              <a:t>The rule has now been migrated to GRAT.  </a:t>
            </a:r>
          </a:p>
          <a:p>
            <a:pPr marL="1714500" lvl="4" indent="-342900">
              <a:buFont typeface="Wingdings" panose="05000000000000000000" pitchFamily="2" charset="2"/>
              <a:buChar char="Ø"/>
            </a:pPr>
            <a:endParaRPr lang="en-US" dirty="0"/>
          </a:p>
          <a:p>
            <a:pPr marL="1714500" lvl="4" indent="-342900">
              <a:buFont typeface="Wingdings" panose="05000000000000000000" pitchFamily="2" charset="2"/>
              <a:buChar char="Ø"/>
            </a:pPr>
            <a:endParaRPr lang="en-US" dirty="0" smtClean="0"/>
          </a:p>
          <a:p>
            <a:pPr marL="1714500" lvl="4" indent="-342900">
              <a:buFont typeface="Wingdings" panose="05000000000000000000" pitchFamily="2" charset="2"/>
              <a:buChar char="Ø"/>
            </a:pPr>
            <a:endParaRPr lang="en-US" dirty="0"/>
          </a:p>
          <a:p>
            <a:pPr marL="1714500" lvl="4" indent="-342900">
              <a:buFont typeface="Wingdings" panose="05000000000000000000" pitchFamily="2" charset="2"/>
              <a:buChar char="Ø"/>
            </a:pPr>
            <a:endParaRPr lang="en-US" dirty="0" smtClean="0"/>
          </a:p>
          <a:p>
            <a:pPr marL="1714500" lvl="4" indent="-342900">
              <a:buFont typeface="Wingdings" panose="05000000000000000000" pitchFamily="2" charset="2"/>
              <a:buChar char="Ø"/>
            </a:pPr>
            <a:endParaRPr lang="en-US" dirty="0"/>
          </a:p>
          <a:p>
            <a:pPr marL="1714500" lvl="4" indent="-342900">
              <a:buFont typeface="Wingdings" panose="05000000000000000000" pitchFamily="2" charset="2"/>
              <a:buChar char="Ø"/>
            </a:pPr>
            <a:endParaRPr lang="en-US" dirty="0" smtClean="0"/>
          </a:p>
          <a:p>
            <a:pPr marL="1714500" lvl="4" indent="-342900">
              <a:buFont typeface="Wingdings" panose="05000000000000000000" pitchFamily="2" charset="2"/>
              <a:buChar char="Ø"/>
            </a:pPr>
            <a:endParaRPr lang="en-US" dirty="0"/>
          </a:p>
          <a:p>
            <a:pPr marL="1714500" lvl="4" indent="-342900">
              <a:buFont typeface="Wingdings" panose="05000000000000000000" pitchFamily="2" charset="2"/>
              <a:buChar char="Ø"/>
            </a:pPr>
            <a:endParaRPr lang="en-US" dirty="0" smtClean="0"/>
          </a:p>
          <a:p>
            <a:pPr marL="1371600" lvl="4" indent="0">
              <a:buNone/>
            </a:pPr>
            <a:endParaRPr lang="en-US" dirty="0" smtClean="0"/>
          </a:p>
          <a:p>
            <a:pPr marL="1714500" lvl="4" indent="-342900">
              <a:buFont typeface="Wingdings" panose="05000000000000000000" pitchFamily="2" charset="2"/>
              <a:buChar char="Ø"/>
            </a:pPr>
            <a:r>
              <a:rPr lang="en-US" dirty="0" smtClean="0"/>
              <a:t>Run the Test Scenarios to validate the rule and deploy to GRE when ready.</a:t>
            </a:r>
          </a:p>
          <a:p>
            <a:pPr marL="1714500" lvl="4" indent="-342900">
              <a:buFont typeface="Wingdings" panose="05000000000000000000" pitchFamily="2" charset="2"/>
              <a:buChar char="Ø"/>
            </a:pPr>
            <a:endParaRPr lang="en-US" dirty="0" smtClean="0"/>
          </a:p>
          <a:p>
            <a:pPr marL="1371600" lvl="4" indent="0">
              <a:buNone/>
            </a:pPr>
            <a:endParaRPr lang="en-US" dirty="0" smtClean="0"/>
          </a:p>
          <a:p>
            <a:pPr marL="1714500" lvl="4" indent="-342900">
              <a:buFont typeface="Wingdings" panose="05000000000000000000" pitchFamily="2" charset="2"/>
              <a:buChar char="Ø"/>
            </a:pPr>
            <a:endParaRPr lang="en-US" dirty="0"/>
          </a:p>
        </p:txBody>
      </p:sp>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76400"/>
            <a:ext cx="68389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05407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nchor="ctr"/>
          <a:lstStyle/>
          <a:p>
            <a:r>
              <a:rPr lang="en-US" dirty="0" smtClean="0"/>
              <a:t>Q &amp; A</a:t>
            </a:r>
            <a:endParaRPr lang="en-US" dirty="0"/>
          </a:p>
        </p:txBody>
      </p:sp>
      <p:pic>
        <p:nvPicPr>
          <p:cNvPr id="3074" name="Picture 2" descr="C:\Users\ehaag1\AppData\Local\Microsoft\Windows\Temporary Internet Files\Content.IE5\DLPLQMJ8\shutterstock_61383916[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990600"/>
            <a:ext cx="5410200" cy="534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302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p>
        </p:txBody>
      </p:sp>
      <p:sp>
        <p:nvSpPr>
          <p:cNvPr id="3" name="Content Placeholder 2"/>
          <p:cNvSpPr>
            <a:spLocks noGrp="1"/>
          </p:cNvSpPr>
          <p:nvPr>
            <p:ph idx="1"/>
          </p:nvPr>
        </p:nvSpPr>
        <p:spPr>
          <a:noFill/>
        </p:spPr>
        <p:txBody>
          <a:bodyPr>
            <a:normAutofit fontScale="77500" lnSpcReduction="20000"/>
          </a:bodyPr>
          <a:lstStyle/>
          <a:p>
            <a:pPr marL="914400" lvl="2" indent="-457200">
              <a:spcAft>
                <a:spcPts val="0"/>
              </a:spcAft>
              <a:buFont typeface="+mj-lt"/>
              <a:buAutoNum type="alphaUcPeriod"/>
            </a:pPr>
            <a:r>
              <a:rPr lang="en-US" sz="2000" dirty="0"/>
              <a:t>What do I need access to?  </a:t>
            </a:r>
          </a:p>
          <a:p>
            <a:pPr marL="1028700" lvl="4" indent="0">
              <a:spcAft>
                <a:spcPts val="0"/>
              </a:spcAft>
              <a:buNone/>
            </a:pPr>
            <a:r>
              <a:rPr lang="en-US" b="1" u="sng" dirty="0"/>
              <a:t>Global Groups</a:t>
            </a:r>
            <a:r>
              <a:rPr lang="en-US" b="1" dirty="0"/>
              <a:t>:</a:t>
            </a:r>
          </a:p>
          <a:p>
            <a:pPr marL="914400" lvl="4" indent="0">
              <a:spcAft>
                <a:spcPts val="0"/>
              </a:spcAft>
              <a:buNone/>
            </a:pPr>
            <a:r>
              <a:rPr lang="en-US" b="1" dirty="0"/>
              <a:t>	Primary ID       - 	</a:t>
            </a:r>
            <a:r>
              <a:rPr lang="en-US" b="1" dirty="0" smtClean="0"/>
              <a:t>? </a:t>
            </a:r>
            <a:endParaRPr lang="en-US" b="1" dirty="0"/>
          </a:p>
          <a:p>
            <a:pPr marL="914400" lvl="4" indent="0">
              <a:spcAft>
                <a:spcPts val="0"/>
              </a:spcAft>
              <a:buNone/>
            </a:pPr>
            <a:r>
              <a:rPr lang="en-US" b="1" dirty="0"/>
              <a:t>	Secondary ID  - 	</a:t>
            </a:r>
            <a:r>
              <a:rPr lang="en-US" b="1" dirty="0" smtClean="0"/>
              <a:t>?</a:t>
            </a:r>
            <a:endParaRPr lang="en-US" b="1" dirty="0"/>
          </a:p>
          <a:p>
            <a:pPr marL="914400" lvl="2" indent="-457200">
              <a:spcAft>
                <a:spcPts val="0"/>
              </a:spcAft>
              <a:buFont typeface="+mj-lt"/>
              <a:buAutoNum type="alphaUcPeriod" startAt="2"/>
            </a:pPr>
            <a:endParaRPr lang="en-US" sz="2000" dirty="0"/>
          </a:p>
          <a:p>
            <a:pPr marL="914400" lvl="2" indent="-457200">
              <a:spcAft>
                <a:spcPts val="0"/>
              </a:spcAft>
              <a:buFont typeface="+mj-lt"/>
              <a:buAutoNum type="alphaUcPeriod" startAt="2"/>
            </a:pPr>
            <a:r>
              <a:rPr lang="en-US" sz="2000" dirty="0"/>
              <a:t>Where do I request access from?</a:t>
            </a:r>
          </a:p>
          <a:p>
            <a:pPr marL="1028700" lvl="4" indent="0">
              <a:spcAft>
                <a:spcPts val="0"/>
              </a:spcAft>
              <a:buNone/>
            </a:pPr>
            <a:r>
              <a:rPr lang="en-US" b="1" dirty="0"/>
              <a:t>Secure:</a:t>
            </a:r>
            <a:r>
              <a:rPr lang="en-US" dirty="0"/>
              <a:t>  </a:t>
            </a:r>
            <a:r>
              <a:rPr lang="en-US" dirty="0">
                <a:hlinkClick r:id="rId3"/>
              </a:rPr>
              <a:t>https://secure.uhc.com/</a:t>
            </a:r>
            <a:endParaRPr lang="en-US" dirty="0"/>
          </a:p>
          <a:p>
            <a:pPr marL="914400" lvl="2" indent="-457200">
              <a:spcAft>
                <a:spcPts val="0"/>
              </a:spcAft>
              <a:buFont typeface="+mj-lt"/>
              <a:buAutoNum type="alphaUcPeriod" startAt="2"/>
            </a:pPr>
            <a:endParaRPr lang="en-US" sz="2000" dirty="0"/>
          </a:p>
          <a:p>
            <a:pPr marL="914400" lvl="2" indent="-457200">
              <a:spcAft>
                <a:spcPts val="0"/>
              </a:spcAft>
              <a:buFont typeface="+mj-lt"/>
              <a:buAutoNum type="alphaUcPeriod" startAt="2"/>
            </a:pPr>
            <a:r>
              <a:rPr lang="en-US" sz="2000" dirty="0"/>
              <a:t>How do I log in?</a:t>
            </a:r>
          </a:p>
          <a:p>
            <a:pPr marL="1028700" lvl="2" indent="0">
              <a:spcAft>
                <a:spcPts val="0"/>
              </a:spcAft>
              <a:buNone/>
            </a:pPr>
            <a:r>
              <a:rPr lang="en-US" dirty="0" smtClean="0"/>
              <a:t>Log into the Genesys Rules Authoring Tool (GRAT) using Internet Explorer.</a:t>
            </a:r>
            <a:endParaRPr lang="en-US" dirty="0"/>
          </a:p>
          <a:p>
            <a:pPr marL="1028700" lvl="2" indent="0">
              <a:spcAft>
                <a:spcPts val="0"/>
              </a:spcAft>
              <a:buNone/>
            </a:pPr>
            <a:endParaRPr lang="en-US" dirty="0"/>
          </a:p>
          <a:p>
            <a:pPr marL="1028700" lvl="2" indent="0">
              <a:spcAft>
                <a:spcPts val="0"/>
              </a:spcAft>
              <a:buNone/>
            </a:pPr>
            <a:r>
              <a:rPr lang="en-US" u="sng" dirty="0" smtClean="0"/>
              <a:t>Endpoints</a:t>
            </a:r>
            <a:r>
              <a:rPr lang="en-US" dirty="0" smtClean="0"/>
              <a:t>:</a:t>
            </a:r>
          </a:p>
          <a:p>
            <a:pPr marL="1371600" lvl="2" indent="0">
              <a:spcAft>
                <a:spcPts val="0"/>
              </a:spcAft>
              <a:buNone/>
              <a:tabLst>
                <a:tab pos="2286000" algn="l"/>
              </a:tabLst>
            </a:pPr>
            <a:r>
              <a:rPr lang="en-US" dirty="0" smtClean="0"/>
              <a:t>Dev/Test 	- </a:t>
            </a:r>
            <a:r>
              <a:rPr lang="en-US" dirty="0">
                <a:hlinkClick r:id="rId4"/>
              </a:rPr>
              <a:t>http://</a:t>
            </a:r>
            <a:r>
              <a:rPr lang="en-US" dirty="0" smtClean="0">
                <a:hlinkClick r:id="rId4"/>
              </a:rPr>
              <a:t>apsed1266.ms.ds.uhc.com:8080/genesys-rules-authoring/login.jsp</a:t>
            </a:r>
            <a:endParaRPr lang="en-US" dirty="0"/>
          </a:p>
          <a:p>
            <a:pPr marL="1371600" lvl="2" indent="0">
              <a:spcAft>
                <a:spcPts val="0"/>
              </a:spcAft>
              <a:buNone/>
              <a:tabLst>
                <a:tab pos="2286000" algn="l"/>
              </a:tabLst>
            </a:pPr>
            <a:r>
              <a:rPr lang="en-US" dirty="0" smtClean="0"/>
              <a:t>Stage 	- </a:t>
            </a:r>
            <a:r>
              <a:rPr lang="en-US" dirty="0">
                <a:hlinkClick r:id="rId5"/>
              </a:rPr>
              <a:t>http://</a:t>
            </a:r>
            <a:r>
              <a:rPr lang="en-US" dirty="0" smtClean="0">
                <a:hlinkClick r:id="rId5"/>
              </a:rPr>
              <a:t>orch-stage-grat:9070/genesys-rules-authoring/login.jsp</a:t>
            </a:r>
            <a:endParaRPr lang="en-US" dirty="0"/>
          </a:p>
          <a:p>
            <a:pPr marL="1371600" lvl="2" indent="0">
              <a:spcAft>
                <a:spcPts val="0"/>
              </a:spcAft>
              <a:buNone/>
              <a:tabLst>
                <a:tab pos="2286000" algn="l"/>
              </a:tabLst>
            </a:pPr>
            <a:r>
              <a:rPr lang="en-US" dirty="0" smtClean="0"/>
              <a:t>Production	- </a:t>
            </a:r>
            <a:r>
              <a:rPr lang="en-US" dirty="0">
                <a:hlinkClick r:id="rId6"/>
              </a:rPr>
              <a:t>http://</a:t>
            </a:r>
            <a:r>
              <a:rPr lang="en-US" dirty="0" smtClean="0">
                <a:hlinkClick r:id="rId6"/>
              </a:rPr>
              <a:t>orch-prod-grat:9070/genesys-rules-authoring/login.jsp</a:t>
            </a:r>
            <a:endParaRPr lang="en-US" dirty="0" smtClean="0"/>
          </a:p>
          <a:p>
            <a:pPr marL="1028700" lvl="2" indent="0">
              <a:spcAft>
                <a:spcPts val="0"/>
              </a:spcAft>
              <a:buNone/>
            </a:pPr>
            <a:endParaRPr lang="en-US" dirty="0"/>
          </a:p>
          <a:p>
            <a:pPr marL="457200" lvl="2" indent="0">
              <a:spcAft>
                <a:spcPts val="0"/>
              </a:spcAft>
              <a:buNone/>
            </a:pPr>
            <a:endParaRPr lang="en-US" dirty="0"/>
          </a:p>
          <a:p>
            <a:pPr marL="914400" lvl="2" indent="-457200">
              <a:spcAft>
                <a:spcPts val="0"/>
              </a:spcAft>
              <a:buFont typeface="+mj-lt"/>
              <a:buAutoNum type="alphaUcPeriod" startAt="4"/>
            </a:pPr>
            <a:r>
              <a:rPr lang="en-US" sz="2000" dirty="0"/>
              <a:t>How do I build the solution to #4?</a:t>
            </a:r>
          </a:p>
          <a:p>
            <a:pPr marL="1143000" lvl="3" indent="-457200">
              <a:spcAft>
                <a:spcPts val="0"/>
              </a:spcAft>
              <a:buFont typeface="+mj-lt"/>
              <a:buAutoNum type="arabicPeriod"/>
            </a:pPr>
            <a:r>
              <a:rPr lang="en-US" sz="2000" dirty="0" smtClean="0"/>
              <a:t>Assumptions/pre-requisites</a:t>
            </a:r>
            <a:endParaRPr lang="en-US" sz="2000" dirty="0"/>
          </a:p>
          <a:p>
            <a:pPr lvl="4">
              <a:spcAft>
                <a:spcPts val="0"/>
              </a:spcAft>
              <a:buFont typeface="Wingdings" panose="05000000000000000000" pitchFamily="2" charset="2"/>
              <a:buChar char="Ø"/>
            </a:pPr>
            <a:r>
              <a:rPr lang="en-US" dirty="0"/>
              <a:t>Genesys Composer</a:t>
            </a:r>
          </a:p>
          <a:p>
            <a:pPr marL="1714500" lvl="5" indent="-342900">
              <a:buClr>
                <a:schemeClr val="accent1">
                  <a:lumMod val="60000"/>
                  <a:lumOff val="40000"/>
                </a:schemeClr>
              </a:buClr>
              <a:buFont typeface="Courier New" panose="02070309020205020404" pitchFamily="49" charset="0"/>
              <a:buChar char="o"/>
            </a:pPr>
            <a:r>
              <a:rPr lang="en-US" sz="1500" dirty="0"/>
              <a:t>Eclipse IDE – Mars Version 2.0</a:t>
            </a:r>
          </a:p>
          <a:p>
            <a:pPr marL="1714500" lvl="5" indent="-342900">
              <a:buClr>
                <a:schemeClr val="accent1">
                  <a:lumMod val="60000"/>
                  <a:lumOff val="40000"/>
                </a:schemeClr>
              </a:buClr>
              <a:buFont typeface="Courier New" panose="02070309020205020404" pitchFamily="49" charset="0"/>
              <a:buChar char="o"/>
            </a:pPr>
            <a:r>
              <a:rPr lang="en-US" sz="1500" dirty="0"/>
              <a:t>JDK 1.8.0_51</a:t>
            </a:r>
          </a:p>
          <a:p>
            <a:pPr marL="1714500" lvl="5" indent="-342900">
              <a:buClr>
                <a:schemeClr val="accent1">
                  <a:lumMod val="60000"/>
                  <a:lumOff val="40000"/>
                </a:schemeClr>
              </a:buClr>
              <a:buFont typeface="Courier New" panose="02070309020205020404" pitchFamily="49" charset="0"/>
              <a:buChar char="o"/>
            </a:pPr>
            <a:r>
              <a:rPr lang="en-US" sz="1500" dirty="0"/>
              <a:t>Genesys Composer Plug-In Version 8.1.400.36 (available through the App Store</a:t>
            </a:r>
            <a:r>
              <a:rPr lang="en-US" sz="1500" dirty="0" smtClean="0"/>
              <a:t>)</a:t>
            </a:r>
          </a:p>
          <a:p>
            <a:pPr marL="1714500" lvl="5" indent="-342900">
              <a:buClr>
                <a:schemeClr val="accent1">
                  <a:lumMod val="60000"/>
                  <a:lumOff val="40000"/>
                </a:schemeClr>
              </a:buClr>
              <a:buFont typeface="Courier New" panose="02070309020205020404" pitchFamily="49" charset="0"/>
              <a:buChar char="o"/>
            </a:pPr>
            <a:r>
              <a:rPr lang="en-US" sz="1500" b="1" dirty="0" smtClean="0">
                <a:solidFill>
                  <a:srgbClr val="FF0000"/>
                </a:solidFill>
              </a:rPr>
              <a:t>Genesys Rules Development Tool (GRDT) Plug-In</a:t>
            </a:r>
            <a:endParaRPr lang="en-US" sz="1500" b="1" dirty="0">
              <a:solidFill>
                <a:srgbClr val="FF0000"/>
              </a:solidFill>
            </a:endParaRPr>
          </a:p>
          <a:p>
            <a:pPr lvl="4">
              <a:spcAft>
                <a:spcPts val="0"/>
              </a:spcAft>
              <a:buFont typeface="Wingdings" panose="05000000000000000000" pitchFamily="2" charset="2"/>
              <a:buChar char="Ø"/>
            </a:pPr>
            <a:endParaRPr lang="en-US" sz="1700" dirty="0" smtClean="0"/>
          </a:p>
          <a:p>
            <a:pPr lvl="4">
              <a:spcAft>
                <a:spcPts val="0"/>
              </a:spcAft>
              <a:buFont typeface="Wingdings" panose="05000000000000000000" pitchFamily="2" charset="2"/>
              <a:buChar char="Ø"/>
            </a:pPr>
            <a:r>
              <a:rPr lang="en-US" sz="1700" dirty="0" smtClean="0"/>
              <a:t>Mozilla </a:t>
            </a:r>
            <a:r>
              <a:rPr lang="en-US" sz="1700" dirty="0"/>
              <a:t>FireFox and RESTClient Add-On installed.  Mozilla FireFox 38.0.1 is available from the App Store.  Once installed the RESTClient can be installed from the Tools / Add-ons Menu.  Search for RESTClient and install.</a:t>
            </a:r>
          </a:p>
          <a:p>
            <a:pPr marL="914400" lvl="2" indent="-457200">
              <a:spcAft>
                <a:spcPts val="0"/>
              </a:spcAft>
              <a:buFont typeface="+mj-lt"/>
              <a:buAutoNum type="alphaUcPeriod"/>
            </a:pPr>
            <a:endParaRPr lang="en-US" sz="2000" dirty="0"/>
          </a:p>
        </p:txBody>
      </p:sp>
      <p:graphicFrame>
        <p:nvGraphicFramePr>
          <p:cNvPr id="5" name="Object 4"/>
          <p:cNvGraphicFramePr>
            <a:graphicFrameLocks noChangeAspect="1"/>
          </p:cNvGraphicFramePr>
          <p:nvPr>
            <p:extLst>
              <p:ext uri="{D42A27DB-BD31-4B8C-83A1-F6EECF244321}">
                <p14:modId xmlns:p14="http://schemas.microsoft.com/office/powerpoint/2010/main" val="2140680415"/>
              </p:ext>
            </p:extLst>
          </p:nvPr>
        </p:nvGraphicFramePr>
        <p:xfrm>
          <a:off x="5486400" y="4114800"/>
          <a:ext cx="914400" cy="771525"/>
        </p:xfrm>
        <a:graphic>
          <a:graphicData uri="http://schemas.openxmlformats.org/presentationml/2006/ole">
            <mc:AlternateContent xmlns:mc="http://schemas.openxmlformats.org/markup-compatibility/2006">
              <mc:Choice xmlns:v="urn:schemas-microsoft-com:vml" Requires="v">
                <p:oleObj spid="_x0000_s5307" name="Document" showAsIcon="1" r:id="rId8" imgW="914400" imgH="771480" progId="Word.Document.12">
                  <p:embed/>
                </p:oleObj>
              </mc:Choice>
              <mc:Fallback>
                <p:oleObj name="Document" showAsIcon="1" r:id="rId8" imgW="914400" imgH="771480" progId="Word.Document.12">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6400" y="4114800"/>
                        <a:ext cx="914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80890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914400" lvl="2" indent="-457200">
              <a:spcAft>
                <a:spcPts val="0"/>
              </a:spcAft>
              <a:buSzPct val="100000"/>
              <a:buFont typeface="+mj-lt"/>
              <a:buAutoNum type="alphaUcPeriod" startAt="4"/>
            </a:pPr>
            <a:r>
              <a:rPr lang="en-US" sz="2000" dirty="0" smtClean="0"/>
              <a:t>How </a:t>
            </a:r>
            <a:r>
              <a:rPr lang="en-US" sz="2000" dirty="0"/>
              <a:t>do I build the solution to </a:t>
            </a:r>
            <a:r>
              <a:rPr lang="en-US" sz="2000" dirty="0" smtClean="0"/>
              <a:t>#4?</a:t>
            </a:r>
            <a:endParaRPr lang="en-US" sz="2000" dirty="0"/>
          </a:p>
          <a:p>
            <a:pPr marL="1143000" lvl="3" indent="-457200">
              <a:spcAft>
                <a:spcPts val="0"/>
              </a:spcAft>
              <a:buFont typeface="+mj-lt"/>
              <a:buAutoNum type="arabicPeriod" startAt="2"/>
            </a:pPr>
            <a:r>
              <a:rPr lang="en-US" sz="2000" dirty="0" smtClean="0"/>
              <a:t>Step-by-Step instructions</a:t>
            </a:r>
          </a:p>
          <a:p>
            <a:pPr marL="1371600" lvl="4" indent="-457200">
              <a:spcAft>
                <a:spcPts val="0"/>
              </a:spcAft>
              <a:buFont typeface="+mj-lt"/>
              <a:buAutoNum type="alphaLcPeriod"/>
            </a:pPr>
            <a:r>
              <a:rPr lang="en-US" dirty="0"/>
              <a:t>Open Eclipse</a:t>
            </a:r>
          </a:p>
          <a:p>
            <a:pPr marL="1371600" lvl="4" indent="-457200">
              <a:spcAft>
                <a:spcPts val="0"/>
              </a:spcAft>
              <a:buFont typeface="+mj-lt"/>
              <a:buAutoNum type="alphaLcPeriod"/>
            </a:pPr>
            <a:r>
              <a:rPr lang="en-US" dirty="0"/>
              <a:t>Click File </a:t>
            </a:r>
            <a:r>
              <a:rPr lang="en-US" dirty="0">
                <a:sym typeface="Wingdings" panose="05000000000000000000" pitchFamily="2" charset="2"/>
              </a:rPr>
              <a:t></a:t>
            </a:r>
            <a:r>
              <a:rPr lang="en-US" dirty="0"/>
              <a:t> New </a:t>
            </a:r>
            <a:r>
              <a:rPr lang="en-US" dirty="0">
                <a:sym typeface="Wingdings" panose="05000000000000000000" pitchFamily="2" charset="2"/>
              </a:rPr>
              <a:t></a:t>
            </a:r>
            <a:r>
              <a:rPr lang="en-US" dirty="0"/>
              <a:t> </a:t>
            </a:r>
            <a:r>
              <a:rPr lang="en-US" dirty="0" smtClean="0"/>
              <a:t>Project</a:t>
            </a:r>
          </a:p>
          <a:p>
            <a:pPr marL="1371600" lvl="4" indent="-457200">
              <a:spcAft>
                <a:spcPts val="0"/>
              </a:spcAft>
              <a:buFont typeface="+mj-lt"/>
              <a:buAutoNum type="alphaLcPeriod"/>
            </a:pPr>
            <a:endParaRPr lang="en-US" dirty="0"/>
          </a:p>
          <a:p>
            <a:pPr marL="1143000" lvl="3" indent="-457200">
              <a:spcAft>
                <a:spcPts val="0"/>
              </a:spcAft>
              <a:buFont typeface="+mj-lt"/>
              <a:buAutoNum type="arabicPeriod" startAt="2"/>
            </a:pPr>
            <a:endParaRPr lang="en-US" sz="2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362200"/>
            <a:ext cx="5896512"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45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3"/>
            </a:pPr>
            <a:r>
              <a:rPr lang="en-US" dirty="0" smtClean="0"/>
              <a:t>The New Project window will open.  Expand the “Genesys Rules System” folder and select the Rule Template Project.</a:t>
            </a:r>
          </a:p>
          <a:p>
            <a:pPr marL="1371600" lvl="4" indent="-457200">
              <a:spcAft>
                <a:spcPts val="0"/>
              </a:spcAft>
              <a:buFont typeface="+mj-lt"/>
              <a:buAutoNum type="alphaLcPeriod" startAt="3"/>
            </a:pPr>
            <a:endParaRPr lang="en-US" dirty="0"/>
          </a:p>
          <a:p>
            <a:pPr marL="1143000" lvl="3" indent="-457200">
              <a:spcAft>
                <a:spcPts val="0"/>
              </a:spcAft>
              <a:buFont typeface="+mj-lt"/>
              <a:buAutoNum type="arabicPeriod" startAt="2"/>
            </a:pPr>
            <a:endParaRPr lang="en-US" sz="20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1781176"/>
            <a:ext cx="4572000" cy="43629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6747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4"/>
            </a:pPr>
            <a:r>
              <a:rPr lang="en-US" dirty="0" smtClean="0"/>
              <a:t>With the Rule Template Project selected, press Next.</a:t>
            </a:r>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3999"/>
            <a:ext cx="4648200" cy="4435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7476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5"/>
            </a:pPr>
            <a:r>
              <a:rPr lang="en-US" dirty="0"/>
              <a:t>Provide a name for the Project.  Name it </a:t>
            </a:r>
            <a:r>
              <a:rPr lang="en-US" dirty="0">
                <a:solidFill>
                  <a:srgbClr val="002060"/>
                </a:solidFill>
              </a:rPr>
              <a:t>“GRE_HelloWorld_” + Your Initials</a:t>
            </a:r>
            <a:r>
              <a:rPr lang="en-US" dirty="0"/>
              <a:t>.  I named my project “GRE_HelloWorld_VJD” </a:t>
            </a:r>
            <a:r>
              <a:rPr lang="en-US" dirty="0" smtClean="0"/>
              <a:t>below.  Press Next.</a:t>
            </a: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1294" y="1828799"/>
            <a:ext cx="4503305" cy="4272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2036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6"/>
            </a:pPr>
            <a:r>
              <a:rPr lang="en-US" dirty="0" smtClean="0"/>
              <a:t>Change the Type from “default” to “Training”, then provide a Description for your Hello World Rules Project.  Press Finish.</a:t>
            </a: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1828800"/>
            <a:ext cx="4724400" cy="4509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29400" y="1860468"/>
            <a:ext cx="2133600" cy="3810000"/>
          </a:xfrm>
          <a:prstGeom prst="rect">
            <a:avLst/>
          </a:prstGeom>
          <a:noFill/>
        </p:spPr>
        <p:txBody>
          <a:bodyPr wrap="square" lIns="0" tIns="0" rIns="0" bIns="0" rtlCol="0">
            <a:noAutofit/>
          </a:bodyPr>
          <a:lstStyle/>
          <a:p>
            <a:r>
              <a:rPr lang="en-US" sz="1400" dirty="0" smtClean="0">
                <a:latin typeface="Arial" pitchFamily="34" charset="0"/>
                <a:cs typeface="Arial" pitchFamily="34" charset="0"/>
              </a:rPr>
              <a:t>The “Type” identifies how templates are grouped when published to GRAT.  </a:t>
            </a:r>
          </a:p>
          <a:p>
            <a:pPr marL="285750" indent="-285750">
              <a:buFont typeface="Arial" charset="0"/>
              <a:buChar char="•"/>
            </a:pPr>
            <a:endParaRPr lang="en-US" sz="1400" dirty="0">
              <a:latin typeface="Arial" pitchFamily="34" charset="0"/>
              <a:cs typeface="Arial" pitchFamily="34" charset="0"/>
            </a:endParaRPr>
          </a:p>
          <a:p>
            <a:r>
              <a:rPr lang="en-US" sz="1400" dirty="0" smtClean="0">
                <a:latin typeface="Arial" pitchFamily="34" charset="0"/>
                <a:cs typeface="Arial" pitchFamily="34" charset="0"/>
              </a:rPr>
              <a:t>All the HelloWorld GRE rules will be grouped underneath “Training”.</a:t>
            </a:r>
          </a:p>
        </p:txBody>
      </p:sp>
    </p:spTree>
    <p:extLst>
      <p:ext uri="{BB962C8B-B14F-4D97-AF65-F5344CB8AC3E}">
        <p14:creationId xmlns:p14="http://schemas.microsoft.com/office/powerpoint/2010/main" val="2162289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7"/>
            </a:pPr>
            <a:r>
              <a:rPr lang="en-US" dirty="0" smtClean="0"/>
              <a:t>If you’re presented with the below pop-up message, check the “Remember my decision” checkbox and press Yes.</a:t>
            </a: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752600"/>
            <a:ext cx="4800600" cy="4545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91926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Delivery	</a:t>
            </a:r>
            <a:endParaRPr lang="en-US" dirty="0"/>
          </a:p>
        </p:txBody>
      </p:sp>
      <p:pic>
        <p:nvPicPr>
          <p:cNvPr id="3" name="Picture 2" title="Euro_Command_Center_0366"/>
          <p:cNvPicPr>
            <a:picLocks noChangeAspect="1"/>
          </p:cNvPicPr>
          <p:nvPr/>
        </p:nvPicPr>
        <p:blipFill rotWithShape="1">
          <a:blip r:embed="rId2" cstate="print">
            <a:extLst>
              <a:ext uri="{28A0092B-C50C-407E-A947-70E740481C1C}">
                <a14:useLocalDpi xmlns:a14="http://schemas.microsoft.com/office/drawing/2010/main" val="0"/>
              </a:ext>
            </a:extLst>
          </a:blip>
          <a:srcRect r="22385"/>
          <a:stretch/>
        </p:blipFill>
        <p:spPr>
          <a:xfrm>
            <a:off x="457200" y="1371600"/>
            <a:ext cx="8229600" cy="4381500"/>
          </a:xfrm>
          <a:prstGeom prst="rect">
            <a:avLst/>
          </a:prstGeom>
        </p:spPr>
      </p:pic>
    </p:spTree>
    <p:extLst>
      <p:ext uri="{BB962C8B-B14F-4D97-AF65-F5344CB8AC3E}">
        <p14:creationId xmlns:p14="http://schemas.microsoft.com/office/powerpoint/2010/main" val="616741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8"/>
            </a:pPr>
            <a:r>
              <a:rPr lang="en-US" dirty="0" smtClean="0"/>
              <a:t>A new Rule Template Project will be created with the “Template Development” perspective opened.</a:t>
            </a:r>
          </a:p>
          <a:p>
            <a:pPr marL="1371600" lvl="4" indent="-457200">
              <a:spcAft>
                <a:spcPts val="0"/>
              </a:spcAft>
              <a:buFont typeface="+mj-lt"/>
              <a:buAutoNum type="alphaLcPeriod" startAt="8"/>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828800"/>
            <a:ext cx="8100355" cy="3449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7441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9"/>
            </a:pPr>
            <a:r>
              <a:rPr lang="en-US" dirty="0" smtClean="0"/>
              <a:t>Locate the GRE_HelloWorld project in the Project Explorer window on the left and expand the project to expose the items underneath.</a:t>
            </a:r>
          </a:p>
          <a:p>
            <a:pPr marL="2743200" lvl="5" indent="-457200">
              <a:buFont typeface="+mj-lt"/>
              <a:buAutoNum type="alphaLcPeriod" startAt="9"/>
            </a:pPr>
            <a:endParaRPr lang="en-US" dirty="0" smtClean="0"/>
          </a:p>
          <a:p>
            <a:pPr marL="1371600" lvl="4" indent="-457200">
              <a:spcAft>
                <a:spcPts val="0"/>
              </a:spcAft>
              <a:buFont typeface="+mj-lt"/>
              <a:buAutoNum type="alphaLcPeriod" startAt="9"/>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828800"/>
            <a:ext cx="3771900" cy="429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379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10"/>
            </a:pPr>
            <a:r>
              <a:rPr lang="en-US" dirty="0" smtClean="0"/>
              <a:t>Let’s start with defining the Fact Models for our HelloWorld rule.  Double-click on the </a:t>
            </a:r>
            <a:r>
              <a:rPr lang="en-US" b="1" dirty="0" smtClean="0"/>
              <a:t>Fact Model</a:t>
            </a:r>
            <a:r>
              <a:rPr lang="en-US" dirty="0" smtClean="0"/>
              <a:t> object in the project  </a:t>
            </a:r>
          </a:p>
          <a:p>
            <a:pPr marL="1371600" lvl="4" indent="-457200">
              <a:spcAft>
                <a:spcPts val="0"/>
              </a:spcAft>
              <a:buFont typeface="+mj-lt"/>
              <a:buAutoNum type="alphaLcPeriod" startAt="10"/>
            </a:pPr>
            <a:endParaRPr lang="en-US" dirty="0"/>
          </a:p>
          <a:p>
            <a:pPr marL="1371600" lvl="4" indent="-457200">
              <a:spcAft>
                <a:spcPts val="0"/>
              </a:spcAft>
              <a:buFont typeface="+mj-lt"/>
              <a:buAutoNum type="alphaLcPeriod" startAt="10"/>
            </a:pPr>
            <a:endParaRPr lang="en-US" dirty="0" smtClean="0"/>
          </a:p>
          <a:p>
            <a:pPr marL="1371600" lvl="4" indent="-457200">
              <a:spcAft>
                <a:spcPts val="0"/>
              </a:spcAft>
              <a:buFont typeface="+mj-lt"/>
              <a:buAutoNum type="alphaLcPeriod" startAt="10"/>
            </a:pPr>
            <a:endParaRPr lang="en-US" dirty="0"/>
          </a:p>
          <a:p>
            <a:pPr marL="1371600" lvl="4" indent="-457200">
              <a:spcAft>
                <a:spcPts val="0"/>
              </a:spcAft>
              <a:buFont typeface="+mj-lt"/>
              <a:buAutoNum type="alphaLcPeriod" startAt="10"/>
            </a:pPr>
            <a:endParaRPr lang="en-US" dirty="0" smtClean="0"/>
          </a:p>
          <a:p>
            <a:pPr marL="1371600" lvl="4" indent="-457200">
              <a:spcAft>
                <a:spcPts val="0"/>
              </a:spcAft>
              <a:buFont typeface="+mj-lt"/>
              <a:buAutoNum type="alphaLcPeriod" startAt="10"/>
            </a:pPr>
            <a:endParaRPr lang="en-US" dirty="0"/>
          </a:p>
          <a:p>
            <a:pPr marL="1371600" lvl="4" indent="-457200">
              <a:spcAft>
                <a:spcPts val="0"/>
              </a:spcAft>
              <a:buFont typeface="+mj-lt"/>
              <a:buAutoNum type="alphaLcPeriod" startAt="10"/>
            </a:pPr>
            <a:endParaRPr lang="en-US" dirty="0" smtClean="0"/>
          </a:p>
          <a:p>
            <a:pPr marL="1371600" lvl="4" indent="-457200">
              <a:spcAft>
                <a:spcPts val="0"/>
              </a:spcAft>
              <a:buFont typeface="+mj-lt"/>
              <a:buAutoNum type="alphaLcPeriod" startAt="10"/>
            </a:pPr>
            <a:endParaRPr lang="en-US" dirty="0"/>
          </a:p>
          <a:p>
            <a:pPr marL="1371600" lvl="4" indent="-457200">
              <a:spcAft>
                <a:spcPts val="0"/>
              </a:spcAft>
              <a:buFont typeface="+mj-lt"/>
              <a:buAutoNum type="alphaLcPeriod" startAt="10"/>
            </a:pPr>
            <a:endParaRPr lang="en-US" dirty="0" smtClean="0"/>
          </a:p>
          <a:p>
            <a:pPr marL="1371600" lvl="4" indent="-457200">
              <a:spcAft>
                <a:spcPts val="0"/>
              </a:spcAft>
              <a:buFont typeface="+mj-lt"/>
              <a:buAutoNum type="alphaLcPeriod" startAt="10"/>
            </a:pPr>
            <a:endParaRPr lang="en-US" dirty="0"/>
          </a:p>
          <a:p>
            <a:pPr marL="1371600" lvl="4" indent="-457200">
              <a:spcAft>
                <a:spcPts val="0"/>
              </a:spcAft>
              <a:buFont typeface="+mj-lt"/>
              <a:buAutoNum type="alphaLcPeriod" startAt="10"/>
            </a:pPr>
            <a:endParaRPr lang="en-US" dirty="0" smtClean="0"/>
          </a:p>
          <a:p>
            <a:pPr marL="1371600" lvl="4" indent="-457200">
              <a:spcAft>
                <a:spcPts val="0"/>
              </a:spcAft>
              <a:buFont typeface="+mj-lt"/>
              <a:buAutoNum type="alphaLcPeriod" startAt="10"/>
            </a:pPr>
            <a:endParaRPr lang="en-US" dirty="0"/>
          </a:p>
          <a:p>
            <a:pPr marL="1371600" lvl="4" indent="-457200">
              <a:spcAft>
                <a:spcPts val="0"/>
              </a:spcAft>
              <a:buFont typeface="+mj-lt"/>
              <a:buAutoNum type="alphaLcPeriod" startAt="10"/>
            </a:pPr>
            <a:endParaRPr lang="en-US" dirty="0" smtClean="0"/>
          </a:p>
          <a:p>
            <a:pPr marL="1371600" lvl="4" indent="-457200">
              <a:spcAft>
                <a:spcPts val="0"/>
              </a:spcAft>
              <a:buFont typeface="+mj-lt"/>
              <a:buAutoNum type="alphaLcPeriod" startAt="10"/>
            </a:pPr>
            <a:endParaRPr lang="en-US" dirty="0"/>
          </a:p>
          <a:p>
            <a:pPr marL="1371600" lvl="4" indent="-457200">
              <a:spcAft>
                <a:spcPts val="0"/>
              </a:spcAft>
              <a:buFont typeface="+mj-lt"/>
              <a:buAutoNum type="alphaLcPeriod" startAt="10"/>
            </a:pPr>
            <a:endParaRPr lang="en-US" dirty="0" smtClean="0"/>
          </a:p>
          <a:p>
            <a:pPr marL="1371600" lvl="4" indent="-457200">
              <a:spcAft>
                <a:spcPts val="0"/>
              </a:spcAft>
              <a:buFont typeface="+mj-lt"/>
              <a:buAutoNum type="alphaLcPeriod" startAt="10"/>
            </a:pPr>
            <a:endParaRPr lang="en-US" dirty="0"/>
          </a:p>
          <a:p>
            <a:pPr marL="1371600" lvl="4" indent="-457200">
              <a:spcAft>
                <a:spcPts val="0"/>
              </a:spcAft>
              <a:buFont typeface="+mj-lt"/>
              <a:buAutoNum type="alphaLcPeriod" startAt="10"/>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0"/>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828800"/>
            <a:ext cx="7391400" cy="371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8829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11"/>
            </a:pPr>
            <a:r>
              <a:rPr lang="en-US" dirty="0" smtClean="0"/>
              <a:t>The Fact Models section is where we define the Inputs and Outputs to our Rule.  We will define an Input Fact to hold our input variables, and a Response Fact to hold our output (response) variable.  Facts can contain one or more “properties” (inputs/outputs).</a:t>
            </a:r>
          </a:p>
          <a:p>
            <a:pPr marL="1371600" lvl="4" indent="-457200">
              <a:spcAft>
                <a:spcPts val="0"/>
              </a:spcAft>
              <a:buFont typeface="+mj-lt"/>
              <a:buAutoNum type="alphaLcPeriod" startAt="11"/>
            </a:pPr>
            <a:endParaRPr lang="en-US" dirty="0"/>
          </a:p>
          <a:p>
            <a:pPr marL="1377950" lvl="4" indent="0">
              <a:spcAft>
                <a:spcPts val="0"/>
              </a:spcAft>
              <a:buNone/>
            </a:pPr>
            <a:r>
              <a:rPr lang="en-US" dirty="0"/>
              <a:t>By default every Genesys Rules Template has a _GRS_Environment fact.  This is a Genesys requirement, so we’ll leave this alone</a:t>
            </a:r>
            <a:r>
              <a:rPr lang="en-US" dirty="0" smtClean="0"/>
              <a:t>.</a:t>
            </a:r>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r>
              <a:rPr lang="en-US" dirty="0" smtClean="0"/>
              <a:t>Starting with our rule’s inputs, press the     sign located on the </a:t>
            </a:r>
            <a:r>
              <a:rPr lang="en-US" dirty="0"/>
              <a:t>Facts/Events title </a:t>
            </a:r>
            <a:r>
              <a:rPr lang="en-US" dirty="0" smtClean="0"/>
              <a:t>bar to open the Add Fact prompt.  Name the fact “</a:t>
            </a:r>
            <a:r>
              <a:rPr lang="en-US" dirty="0" smtClean="0">
                <a:solidFill>
                  <a:srgbClr val="002060"/>
                </a:solidFill>
              </a:rPr>
              <a:t>InputFacts</a:t>
            </a:r>
            <a:r>
              <a:rPr lang="en-US" dirty="0" smtClean="0"/>
              <a:t>”, press OK.</a:t>
            </a:r>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12"/>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2"/>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7825" y="3200400"/>
            <a:ext cx="180975"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087" y="4000500"/>
            <a:ext cx="3581400"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6245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13"/>
            </a:pPr>
            <a:r>
              <a:rPr lang="en-US" dirty="0" smtClean="0"/>
              <a:t>A new InputFacts fact model has now been added.  Next we’re going to add a description and 2 Input Properties; a boolean flag and a message string, after all this is a rule so we need to add a little logic to our Hello World rule.</a:t>
            </a:r>
          </a:p>
          <a:p>
            <a:pPr marL="1371600" lvl="4" indent="-457200">
              <a:spcAft>
                <a:spcPts val="0"/>
              </a:spcAft>
              <a:buFont typeface="+mj-lt"/>
              <a:buAutoNum type="alphaLcPeriod" startAt="13"/>
            </a:pPr>
            <a:endParaRPr lang="en-US" dirty="0" smtClean="0"/>
          </a:p>
          <a:p>
            <a:pPr marL="1377950" lvl="4" indent="0">
              <a:spcAft>
                <a:spcPts val="0"/>
              </a:spcAft>
              <a:buNone/>
            </a:pPr>
            <a:r>
              <a:rPr lang="en-US" dirty="0" smtClean="0"/>
              <a:t>We’ll use the boolean flag to trigger our “Hello World” response.  If the boolean flag is false, then we’ll return the message “</a:t>
            </a:r>
            <a:r>
              <a:rPr lang="en-US" dirty="0"/>
              <a:t>Sorry, but the Input Flag was false</a:t>
            </a:r>
            <a:r>
              <a:rPr lang="en-US" dirty="0" smtClean="0"/>
              <a:t>!”.  We’ll use the message string to personalize our Hello message.  We’ll build the rule to send back a personalized Hello message when the message string matches our first name. </a:t>
            </a:r>
          </a:p>
          <a:p>
            <a:pPr marL="1377950" lvl="4" indent="0">
              <a:spcAft>
                <a:spcPts val="0"/>
              </a:spcAft>
              <a:buNone/>
            </a:pPr>
            <a:endParaRPr lang="en-US" dirty="0" smtClean="0"/>
          </a:p>
          <a:p>
            <a:pPr marL="1377950" lvl="4" indent="0">
              <a:spcAft>
                <a:spcPts val="0"/>
              </a:spcAft>
              <a:buNone/>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429000"/>
            <a:ext cx="5407700" cy="2971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7119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14"/>
            </a:pPr>
            <a:r>
              <a:rPr lang="en-US" dirty="0" smtClean="0"/>
              <a:t>With the InputFacts selected in the Facts/Events section, add </a:t>
            </a:r>
            <a:r>
              <a:rPr lang="en-US" dirty="0"/>
              <a:t>the text </a:t>
            </a:r>
            <a:r>
              <a:rPr lang="en-US" dirty="0" smtClean="0"/>
              <a:t>“</a:t>
            </a:r>
            <a:r>
              <a:rPr lang="en-US" dirty="0" smtClean="0">
                <a:solidFill>
                  <a:srgbClr val="002060"/>
                </a:solidFill>
              </a:rPr>
              <a:t>Input </a:t>
            </a:r>
            <a:r>
              <a:rPr lang="en-US" dirty="0">
                <a:solidFill>
                  <a:srgbClr val="002060"/>
                </a:solidFill>
              </a:rPr>
              <a:t>Fact container, contains all the Inputs to the </a:t>
            </a:r>
            <a:r>
              <a:rPr lang="en-US" dirty="0" smtClean="0">
                <a:solidFill>
                  <a:srgbClr val="002060"/>
                </a:solidFill>
              </a:rPr>
              <a:t>Rules</a:t>
            </a:r>
            <a:r>
              <a:rPr lang="en-US" dirty="0" smtClean="0"/>
              <a:t>” to the Fact Details Description section.</a:t>
            </a:r>
          </a:p>
          <a:p>
            <a:pPr marL="1371600" lvl="4" indent="-457200">
              <a:spcAft>
                <a:spcPts val="0"/>
              </a:spcAft>
              <a:buFont typeface="+mj-lt"/>
              <a:buAutoNum type="alphaLcPeriod" startAt="14"/>
            </a:pPr>
            <a:endParaRPr lang="en-US" dirty="0" smtClean="0"/>
          </a:p>
          <a:p>
            <a:pPr marL="1377950" lvl="4" indent="0">
              <a:spcAft>
                <a:spcPts val="0"/>
              </a:spcAft>
              <a:buNone/>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057400"/>
            <a:ext cx="7553325" cy="423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4367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15"/>
            </a:pPr>
            <a:r>
              <a:rPr lang="en-US" dirty="0" smtClean="0"/>
              <a:t>Now add the Boolean Flag property, select the Add button in the Properties section.  Name the property “</a:t>
            </a:r>
            <a:r>
              <a:rPr lang="en-US" dirty="0" smtClean="0">
                <a:solidFill>
                  <a:srgbClr val="002060"/>
                </a:solidFill>
              </a:rPr>
              <a:t>boolFlag</a:t>
            </a:r>
            <a:r>
              <a:rPr lang="en-US" dirty="0" smtClean="0"/>
              <a:t>”, add the </a:t>
            </a:r>
            <a:r>
              <a:rPr lang="en-US" dirty="0"/>
              <a:t>text description “</a:t>
            </a:r>
            <a:r>
              <a:rPr lang="en-US" dirty="0">
                <a:solidFill>
                  <a:srgbClr val="002060"/>
                </a:solidFill>
              </a:rPr>
              <a:t>Input Boolean flag, return Sorry message when </a:t>
            </a:r>
            <a:r>
              <a:rPr lang="en-US" dirty="0" smtClean="0">
                <a:solidFill>
                  <a:srgbClr val="002060"/>
                </a:solidFill>
              </a:rPr>
              <a:t>false</a:t>
            </a:r>
            <a:r>
              <a:rPr lang="en-US" dirty="0" smtClean="0"/>
              <a:t>”, select JavaClass from the </a:t>
            </a:r>
            <a:r>
              <a:rPr lang="en-US" dirty="0"/>
              <a:t>available Data Types, and add </a:t>
            </a:r>
            <a:r>
              <a:rPr lang="en-US" dirty="0" smtClean="0"/>
              <a:t>“</a:t>
            </a:r>
            <a:r>
              <a:rPr lang="en-US" dirty="0" smtClean="0">
                <a:solidFill>
                  <a:srgbClr val="002060"/>
                </a:solidFill>
              </a:rPr>
              <a:t>java.lang.Boolean</a:t>
            </a:r>
            <a:r>
              <a:rPr lang="en-US" dirty="0" smtClean="0"/>
              <a:t>” to the Class Name section. </a:t>
            </a:r>
            <a:r>
              <a:rPr lang="en-US" sz="1200" i="1" dirty="0" smtClean="0">
                <a:solidFill>
                  <a:srgbClr val="FF0000"/>
                </a:solidFill>
              </a:rPr>
              <a:t>(Note, the Boolean data type is not an available data type to select, so we must define it in the Class Name field)</a:t>
            </a:r>
          </a:p>
          <a:p>
            <a:pPr marL="1371600" lvl="4" indent="-457200">
              <a:spcAft>
                <a:spcPts val="0"/>
              </a:spcAft>
              <a:buFont typeface="+mj-lt"/>
              <a:buAutoNum type="alphaLcPeriod" startAt="15"/>
            </a:pPr>
            <a:endParaRPr lang="en-US" dirty="0" smtClean="0"/>
          </a:p>
          <a:p>
            <a:pPr marL="1371600" lvl="4" indent="-457200">
              <a:spcAft>
                <a:spcPts val="0"/>
              </a:spcAft>
              <a:buFont typeface="+mj-lt"/>
              <a:buAutoNum type="alphaLcPeriod" startAt="15"/>
            </a:pPr>
            <a:endParaRPr lang="en-US" dirty="0" smtClean="0"/>
          </a:p>
          <a:p>
            <a:pPr marL="1377950" lvl="4" indent="0">
              <a:spcAft>
                <a:spcPts val="0"/>
              </a:spcAft>
              <a:buNone/>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850" y="2743201"/>
            <a:ext cx="4476750" cy="3621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9190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16"/>
            </a:pPr>
            <a:r>
              <a:rPr lang="en-US" dirty="0" smtClean="0"/>
              <a:t>Select OK</a:t>
            </a:r>
          </a:p>
          <a:p>
            <a:pPr marL="1371600" lvl="4" indent="-457200">
              <a:spcAft>
                <a:spcPts val="0"/>
              </a:spcAft>
              <a:buFont typeface="+mj-lt"/>
              <a:buAutoNum type="alphaLcPeriod" startAt="16"/>
            </a:pPr>
            <a:endParaRPr lang="en-US" dirty="0" smtClean="0"/>
          </a:p>
          <a:p>
            <a:pPr marL="1371600" lvl="4" indent="-457200">
              <a:spcAft>
                <a:spcPts val="0"/>
              </a:spcAft>
              <a:buFont typeface="+mj-lt"/>
              <a:buAutoNum type="alphaLcPeriod" startAt="16"/>
            </a:pPr>
            <a:endParaRPr lang="en-US" dirty="0" smtClean="0"/>
          </a:p>
          <a:p>
            <a:pPr marL="1377950" lvl="4" indent="0">
              <a:spcAft>
                <a:spcPts val="0"/>
              </a:spcAft>
              <a:buNone/>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600200"/>
            <a:ext cx="7505700"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2317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17"/>
            </a:pPr>
            <a:r>
              <a:rPr lang="en-US" dirty="0"/>
              <a:t>Now add </a:t>
            </a:r>
            <a:r>
              <a:rPr lang="en-US" dirty="0" smtClean="0"/>
              <a:t>the Message String</a:t>
            </a:r>
            <a:r>
              <a:rPr lang="en-US" dirty="0"/>
              <a:t> property, select the Add button in the Properties section.  Name the property </a:t>
            </a:r>
            <a:r>
              <a:rPr lang="en-US" dirty="0" smtClean="0"/>
              <a:t>“</a:t>
            </a:r>
            <a:r>
              <a:rPr lang="en-US" dirty="0" smtClean="0">
                <a:solidFill>
                  <a:srgbClr val="002060"/>
                </a:solidFill>
              </a:rPr>
              <a:t>msgString</a:t>
            </a:r>
            <a:r>
              <a:rPr lang="en-US" dirty="0" smtClean="0"/>
              <a:t>”, </a:t>
            </a:r>
            <a:r>
              <a:rPr lang="en-US" dirty="0"/>
              <a:t>add the text description “</a:t>
            </a:r>
            <a:r>
              <a:rPr lang="en-US" dirty="0">
                <a:solidFill>
                  <a:srgbClr val="002060"/>
                </a:solidFill>
              </a:rPr>
              <a:t>Input </a:t>
            </a:r>
            <a:r>
              <a:rPr lang="en-US" dirty="0" smtClean="0">
                <a:solidFill>
                  <a:srgbClr val="002060"/>
                </a:solidFill>
              </a:rPr>
              <a:t>Message String variable”</a:t>
            </a:r>
            <a:r>
              <a:rPr lang="en-US" dirty="0" smtClean="0"/>
              <a:t>, select </a:t>
            </a:r>
            <a:r>
              <a:rPr lang="en-US" dirty="0"/>
              <a:t>String from the available Data </a:t>
            </a:r>
            <a:r>
              <a:rPr lang="en-US" dirty="0" smtClean="0"/>
              <a:t>types.</a:t>
            </a: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057400"/>
            <a:ext cx="4933950" cy="401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9774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18"/>
            </a:pPr>
            <a:r>
              <a:rPr lang="en-US" dirty="0" smtClean="0"/>
              <a:t>Select OK.</a:t>
            </a:r>
          </a:p>
          <a:p>
            <a:pPr marL="1371600" lvl="4" indent="-457200">
              <a:spcAft>
                <a:spcPts val="0"/>
              </a:spcAft>
              <a:buFont typeface="+mj-lt"/>
              <a:buAutoNum type="alphaLcPeriod" startAt="18"/>
            </a:pPr>
            <a:endParaRPr lang="en-US" dirty="0"/>
          </a:p>
          <a:p>
            <a:pPr marL="1371600" lvl="4" indent="-457200">
              <a:spcAft>
                <a:spcPts val="0"/>
              </a:spcAft>
              <a:buFont typeface="+mj-lt"/>
              <a:buAutoNum type="alphaLcPeriod" startAt="18"/>
            </a:pPr>
            <a:endParaRPr lang="en-US" dirty="0" smtClean="0"/>
          </a:p>
          <a:p>
            <a:pPr marL="1371600" lvl="4" indent="-457200">
              <a:spcAft>
                <a:spcPts val="0"/>
              </a:spcAft>
              <a:buFont typeface="+mj-lt"/>
              <a:buAutoNum type="alphaLcPeriod" startAt="18"/>
            </a:pPr>
            <a:endParaRPr lang="en-US" dirty="0"/>
          </a:p>
          <a:p>
            <a:pPr marL="1371600" lvl="4" indent="-457200">
              <a:spcAft>
                <a:spcPts val="0"/>
              </a:spcAft>
              <a:buFont typeface="+mj-lt"/>
              <a:buAutoNum type="alphaLcPeriod" startAt="18"/>
            </a:pPr>
            <a:endParaRPr lang="en-US" dirty="0" smtClean="0"/>
          </a:p>
          <a:p>
            <a:pPr marL="1371600" lvl="4" indent="-457200">
              <a:spcAft>
                <a:spcPts val="0"/>
              </a:spcAft>
              <a:buFont typeface="+mj-lt"/>
              <a:buAutoNum type="alphaLcPeriod" startAt="18"/>
            </a:pPr>
            <a:endParaRPr lang="en-US" dirty="0"/>
          </a:p>
          <a:p>
            <a:pPr marL="1371600" lvl="4" indent="-457200">
              <a:spcAft>
                <a:spcPts val="0"/>
              </a:spcAft>
              <a:buFont typeface="+mj-lt"/>
              <a:buAutoNum type="alphaLcPeriod" startAt="18"/>
            </a:pPr>
            <a:endParaRPr lang="en-US" dirty="0" smtClean="0"/>
          </a:p>
          <a:p>
            <a:pPr marL="1371600" lvl="4" indent="-457200">
              <a:spcAft>
                <a:spcPts val="0"/>
              </a:spcAft>
              <a:buFont typeface="+mj-lt"/>
              <a:buAutoNum type="alphaLcPeriod" startAt="18"/>
            </a:pPr>
            <a:endParaRPr lang="en-US" dirty="0"/>
          </a:p>
          <a:p>
            <a:pPr marL="1371600" lvl="4" indent="-457200">
              <a:spcAft>
                <a:spcPts val="0"/>
              </a:spcAft>
              <a:buFont typeface="+mj-lt"/>
              <a:buAutoNum type="alphaLcPeriod" startAt="18"/>
            </a:pPr>
            <a:endParaRPr lang="en-US" dirty="0" smtClean="0"/>
          </a:p>
          <a:p>
            <a:pPr marL="1371600" lvl="4" indent="-457200">
              <a:spcAft>
                <a:spcPts val="0"/>
              </a:spcAft>
              <a:buFont typeface="+mj-lt"/>
              <a:buAutoNum type="alphaLcPeriod" startAt="18"/>
            </a:pPr>
            <a:endParaRPr lang="en-US" dirty="0"/>
          </a:p>
          <a:p>
            <a:pPr marL="1371600" lvl="4" indent="-457200">
              <a:spcAft>
                <a:spcPts val="0"/>
              </a:spcAft>
              <a:buFont typeface="+mj-lt"/>
              <a:buAutoNum type="alphaLcPeriod" startAt="18"/>
            </a:pPr>
            <a:endParaRPr lang="en-US" dirty="0" smtClean="0"/>
          </a:p>
          <a:p>
            <a:pPr marL="1371600" lvl="4" indent="-457200">
              <a:spcAft>
                <a:spcPts val="0"/>
              </a:spcAft>
              <a:buFont typeface="+mj-lt"/>
              <a:buAutoNum type="alphaLcPeriod" startAt="18"/>
            </a:pPr>
            <a:endParaRPr lang="en-US" dirty="0"/>
          </a:p>
          <a:p>
            <a:pPr marL="1371600" lvl="4" indent="-457200">
              <a:spcAft>
                <a:spcPts val="0"/>
              </a:spcAft>
              <a:buFont typeface="+mj-lt"/>
              <a:buAutoNum type="alphaLcPeriod" startAt="18"/>
            </a:pPr>
            <a:endParaRPr lang="en-US" dirty="0" smtClean="0"/>
          </a:p>
          <a:p>
            <a:pPr marL="1371600" lvl="4" indent="-457200">
              <a:spcAft>
                <a:spcPts val="0"/>
              </a:spcAft>
              <a:buFont typeface="+mj-lt"/>
              <a:buAutoNum type="alphaLcPeriod" startAt="18"/>
            </a:pPr>
            <a:endParaRPr lang="en-US" dirty="0"/>
          </a:p>
          <a:p>
            <a:pPr marL="1371600" lvl="4" indent="-457200">
              <a:spcAft>
                <a:spcPts val="0"/>
              </a:spcAft>
              <a:buFont typeface="+mj-lt"/>
              <a:buAutoNum type="alphaLcPeriod" startAt="18"/>
            </a:pPr>
            <a:endParaRPr lang="en-US" dirty="0" smtClean="0"/>
          </a:p>
          <a:p>
            <a:pPr marL="1371600" lvl="4" indent="-457200">
              <a:spcAft>
                <a:spcPts val="0"/>
              </a:spcAft>
              <a:buFont typeface="+mj-lt"/>
              <a:buAutoNum type="alphaLcPeriod" startAt="18"/>
            </a:pPr>
            <a:endParaRPr lang="en-US" dirty="0"/>
          </a:p>
          <a:p>
            <a:pPr marL="1371600" lvl="4" indent="-457200">
              <a:spcAft>
                <a:spcPts val="0"/>
              </a:spcAft>
              <a:buFont typeface="+mj-lt"/>
              <a:buAutoNum type="alphaLcPeriod" startAt="18"/>
            </a:pPr>
            <a:endParaRPr lang="en-US" dirty="0" smtClean="0"/>
          </a:p>
          <a:p>
            <a:pPr marL="1371600" lvl="4" indent="-457200">
              <a:spcAft>
                <a:spcPts val="0"/>
              </a:spcAft>
              <a:buFont typeface="+mj-lt"/>
              <a:buAutoNum type="alphaLcPeriod" startAt="18"/>
            </a:pPr>
            <a:endParaRPr lang="en-US" dirty="0"/>
          </a:p>
          <a:p>
            <a:pPr marL="1371600" lvl="4" indent="-457200">
              <a:spcAft>
                <a:spcPts val="0"/>
              </a:spcAft>
              <a:buFont typeface="+mj-lt"/>
              <a:buAutoNum type="alphaLcPeriod" startAt="18"/>
            </a:pPr>
            <a:endParaRPr lang="en-US" dirty="0" smtClean="0"/>
          </a:p>
          <a:p>
            <a:pPr marL="1371600" lvl="4" indent="-457200">
              <a:spcAft>
                <a:spcPts val="0"/>
              </a:spcAft>
              <a:buFont typeface="+mj-lt"/>
              <a:buAutoNum type="alphaLcPeriod" startAt="18"/>
            </a:pPr>
            <a:r>
              <a:rPr lang="en-US" dirty="0" smtClean="0"/>
              <a:t>Save </a:t>
            </a:r>
            <a:r>
              <a:rPr lang="en-US" dirty="0"/>
              <a:t>your changes using either the Save Icon       or the File </a:t>
            </a:r>
            <a:r>
              <a:rPr lang="en-US" dirty="0">
                <a:sym typeface="Wingdings" panose="05000000000000000000" pitchFamily="2" charset="2"/>
              </a:rPr>
              <a:t> Save menu</a:t>
            </a: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975" y="1600200"/>
            <a:ext cx="7439025"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5524" y="5857875"/>
            <a:ext cx="1619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6726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CCS Technology Training Matrix – Basic Overview</a:t>
            </a:r>
            <a:endParaRPr lang="en-US" dirty="0"/>
          </a:p>
        </p:txBody>
      </p:sp>
      <p:sp>
        <p:nvSpPr>
          <p:cNvPr id="4" name="Slide Number Placeholder 3"/>
          <p:cNvSpPr>
            <a:spLocks noGrp="1"/>
          </p:cNvSpPr>
          <p:nvPr>
            <p:ph type="sldNum" sz="quarter" idx="4294967295"/>
          </p:nvPr>
        </p:nvSpPr>
        <p:spPr>
          <a:xfrm>
            <a:off x="8382000" y="6543675"/>
            <a:ext cx="304800" cy="152400"/>
          </a:xfrm>
          <a:prstGeom prst="rect">
            <a:avLst/>
          </a:prstGeom>
        </p:spPr>
        <p:txBody>
          <a:bodyPr/>
          <a:lstStyle/>
          <a:p>
            <a:pPr>
              <a:defRPr/>
            </a:pPr>
            <a:fld id="{A36ABF74-F173-48CC-A265-498516D660D5}" type="slidenum">
              <a:rPr lang="en-US" smtClean="0"/>
              <a:pPr>
                <a:defRPr/>
              </a:pPr>
              <a:t>3</a:t>
            </a:fld>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199476535"/>
              </p:ext>
            </p:extLst>
          </p:nvPr>
        </p:nvGraphicFramePr>
        <p:xfrm>
          <a:off x="421574" y="1071381"/>
          <a:ext cx="7804127" cy="3218751"/>
        </p:xfrm>
        <a:graphic>
          <a:graphicData uri="http://schemas.openxmlformats.org/drawingml/2006/table">
            <a:tbl>
              <a:tblPr/>
              <a:tblGrid>
                <a:gridCol w="552734"/>
                <a:gridCol w="2918844"/>
                <a:gridCol w="2199067"/>
                <a:gridCol w="1278458"/>
                <a:gridCol w="855024"/>
              </a:tblGrid>
              <a:tr h="147986">
                <a:tc>
                  <a:txBody>
                    <a:bodyPr/>
                    <a:lstStyle/>
                    <a:p>
                      <a:pPr algn="l" fontAlgn="b"/>
                      <a:r>
                        <a:rPr lang="en-US" sz="1100" b="1" i="0" u="none" strike="noStrike" dirty="0">
                          <a:solidFill>
                            <a:srgbClr val="000000"/>
                          </a:solidFill>
                          <a:effectLst/>
                          <a:latin typeface="Calibri"/>
                        </a:rPr>
                        <a:t>Category</a:t>
                      </a:r>
                    </a:p>
                  </a:txBody>
                  <a:tcPr marL="7399" marR="7399" marT="7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100" b="1" i="0" u="none" strike="noStrike" dirty="0">
                          <a:solidFill>
                            <a:srgbClr val="000000"/>
                          </a:solidFill>
                          <a:effectLst/>
                          <a:latin typeface="Calibri"/>
                        </a:rPr>
                        <a:t>Level of </a:t>
                      </a:r>
                      <a:r>
                        <a:rPr lang="en-US" sz="1100" b="1" i="0" u="none" strike="noStrike" dirty="0" smtClean="0">
                          <a:solidFill>
                            <a:srgbClr val="000000"/>
                          </a:solidFill>
                          <a:effectLst/>
                          <a:latin typeface="Calibri"/>
                        </a:rPr>
                        <a:t>Competency </a:t>
                      </a:r>
                      <a:r>
                        <a:rPr lang="en-US" sz="1100" b="1" i="0" u="none" strike="noStrike" dirty="0">
                          <a:solidFill>
                            <a:srgbClr val="000000"/>
                          </a:solidFill>
                          <a:effectLst/>
                          <a:latin typeface="Calibri"/>
                        </a:rPr>
                        <a:t>upon completion of level</a:t>
                      </a:r>
                    </a:p>
                  </a:txBody>
                  <a:tcPr marL="7399" marR="7399" marT="739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1" i="0" u="none" strike="noStrike" dirty="0">
                          <a:solidFill>
                            <a:srgbClr val="000000"/>
                          </a:solidFill>
                          <a:effectLst/>
                          <a:latin typeface="Calibri"/>
                        </a:rPr>
                        <a:t>Assessment</a:t>
                      </a:r>
                    </a:p>
                  </a:txBody>
                  <a:tcPr marL="7399" marR="7399" marT="7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1" i="0" u="none" strike="noStrike" dirty="0">
                          <a:solidFill>
                            <a:srgbClr val="000000"/>
                          </a:solidFill>
                          <a:effectLst/>
                          <a:latin typeface="Calibri"/>
                        </a:rPr>
                        <a:t>Training Type</a:t>
                      </a:r>
                    </a:p>
                  </a:txBody>
                  <a:tcPr marL="7399" marR="7399" marT="7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1" i="0" u="none" strike="noStrike" dirty="0">
                          <a:solidFill>
                            <a:srgbClr val="000000"/>
                          </a:solidFill>
                          <a:effectLst/>
                          <a:latin typeface="Calibri"/>
                        </a:rPr>
                        <a:t>Duration</a:t>
                      </a:r>
                    </a:p>
                  </a:txBody>
                  <a:tcPr marL="7399" marR="7399" marT="739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47986">
                <a:tc>
                  <a:txBody>
                    <a:bodyPr/>
                    <a:lstStyle/>
                    <a:p>
                      <a:pPr algn="l" fontAlgn="b"/>
                      <a:r>
                        <a:rPr lang="en-US" sz="1000" b="0" i="0" u="none" strike="noStrike" dirty="0" smtClean="0">
                          <a:solidFill>
                            <a:srgbClr val="000000"/>
                          </a:solidFill>
                          <a:effectLst/>
                          <a:latin typeface="Calibri"/>
                        </a:rPr>
                        <a:t>Basic  1</a:t>
                      </a:r>
                      <a:endParaRPr lang="en-US" sz="1000" b="0" i="0" u="none" strike="noStrike" dirty="0">
                        <a:solidFill>
                          <a:srgbClr val="000000"/>
                        </a:solidFill>
                        <a:effectLst/>
                        <a:latin typeface="Calibri"/>
                      </a:endParaRP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t"/>
                      <a:r>
                        <a:rPr lang="en-US" sz="1000" b="0" i="0" u="none" strike="noStrike" dirty="0">
                          <a:solidFill>
                            <a:srgbClr val="000000"/>
                          </a:solidFill>
                          <a:effectLst/>
                          <a:latin typeface="Calibri"/>
                        </a:rPr>
                        <a:t>No hands-on experience and have </a:t>
                      </a:r>
                      <a:r>
                        <a:rPr lang="en-US" sz="1000" b="0" i="0" u="none" strike="noStrike" dirty="0" smtClean="0">
                          <a:solidFill>
                            <a:srgbClr val="000000"/>
                          </a:solidFill>
                          <a:effectLst/>
                          <a:latin typeface="Calibri"/>
                        </a:rPr>
                        <a:t>Webster's </a:t>
                      </a:r>
                      <a:r>
                        <a:rPr lang="en-US" sz="1000" b="0" i="0" u="none" strike="noStrike" dirty="0">
                          <a:solidFill>
                            <a:srgbClr val="000000"/>
                          </a:solidFill>
                          <a:effectLst/>
                          <a:latin typeface="Calibri"/>
                        </a:rPr>
                        <a:t>understanding</a:t>
                      </a: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 </a:t>
                      </a:r>
                      <a:r>
                        <a:rPr lang="en-US" sz="1000" b="0" i="0" u="none" strike="noStrike" dirty="0" smtClean="0">
                          <a:solidFill>
                            <a:srgbClr val="000000"/>
                          </a:solidFill>
                          <a:effectLst/>
                          <a:latin typeface="Calibri"/>
                        </a:rPr>
                        <a:t>None</a:t>
                      </a:r>
                      <a:endParaRPr lang="en-US" sz="1000" b="0" i="0" u="none" strike="noStrike" dirty="0">
                        <a:solidFill>
                          <a:srgbClr val="000000"/>
                        </a:solidFill>
                        <a:effectLst/>
                        <a:latin typeface="Calibri"/>
                      </a:endParaRP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PPT - 1 for all org</a:t>
                      </a: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1 hour</a:t>
                      </a: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887915">
                <a:tc>
                  <a:txBody>
                    <a:bodyPr/>
                    <a:lstStyle/>
                    <a:p>
                      <a:pPr algn="l" fontAlgn="b"/>
                      <a:r>
                        <a:rPr lang="en-US" sz="1000" b="0" i="0" u="none" strike="noStrike" dirty="0" smtClean="0">
                          <a:solidFill>
                            <a:srgbClr val="000000"/>
                          </a:solidFill>
                          <a:effectLst/>
                          <a:latin typeface="Calibri"/>
                        </a:rPr>
                        <a:t>Basic 2</a:t>
                      </a:r>
                      <a:endParaRPr lang="en-US" sz="1000" b="0" i="0" u="none" strike="noStrike" dirty="0">
                        <a:solidFill>
                          <a:srgbClr val="000000"/>
                        </a:solidFill>
                        <a:effectLst/>
                        <a:latin typeface="Calibri"/>
                      </a:endParaRP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dirty="0">
                          <a:solidFill>
                            <a:srgbClr val="000000"/>
                          </a:solidFill>
                          <a:effectLst/>
                          <a:latin typeface="Calibri"/>
                        </a:rPr>
                        <a:t>Introductory understanding of all capabilities of the service; understand the requirements needed to "configure/build" the service</a:t>
                      </a: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3 question assessment after </a:t>
                      </a:r>
                      <a:r>
                        <a:rPr lang="en-US" sz="1000" b="0" i="0" u="none" strike="noStrike" dirty="0" smtClean="0">
                          <a:solidFill>
                            <a:srgbClr val="000000"/>
                          </a:solidFill>
                          <a:effectLst/>
                          <a:latin typeface="Calibri"/>
                        </a:rPr>
                        <a:t>class</a:t>
                      </a:r>
                      <a:endParaRPr lang="en-US" sz="1000" b="0" i="0" u="none" strike="noStrike" dirty="0">
                        <a:solidFill>
                          <a:srgbClr val="000000"/>
                        </a:solidFill>
                        <a:effectLst/>
                        <a:latin typeface="Calibri"/>
                      </a:endParaRP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PPT - 1 for all org</a:t>
                      </a: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1.5 hours</a:t>
                      </a: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43958">
                <a:tc>
                  <a:txBody>
                    <a:bodyPr/>
                    <a:lstStyle/>
                    <a:p>
                      <a:pPr algn="l" fontAlgn="b"/>
                      <a:r>
                        <a:rPr lang="en-US" sz="1000" b="0" i="0" u="none" strike="noStrike" dirty="0" smtClean="0">
                          <a:solidFill>
                            <a:srgbClr val="000000"/>
                          </a:solidFill>
                          <a:effectLst/>
                          <a:latin typeface="Calibri"/>
                        </a:rPr>
                        <a:t>Basic 3</a:t>
                      </a:r>
                      <a:endParaRPr lang="en-US" sz="1000" b="0" i="0" u="none" strike="noStrike" dirty="0">
                        <a:solidFill>
                          <a:srgbClr val="000000"/>
                        </a:solidFill>
                        <a:effectLst/>
                        <a:latin typeface="Calibri"/>
                      </a:endParaRP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Perform basic configuration/development tasks; read/understand the requirements to identify any omissions</a:t>
                      </a: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000" b="0" i="0" u="none" strike="noStrike" dirty="0">
                          <a:solidFill>
                            <a:srgbClr val="000000"/>
                          </a:solidFill>
                          <a:effectLst/>
                          <a:latin typeface="Calibri"/>
                        </a:rPr>
                        <a:t>Know how to log in to non-prod </a:t>
                      </a:r>
                      <a:br>
                        <a:rPr lang="en-US" sz="1000" b="0" i="0" u="none" strike="noStrike" dirty="0">
                          <a:solidFill>
                            <a:srgbClr val="000000"/>
                          </a:solidFill>
                          <a:effectLst/>
                          <a:latin typeface="Calibri"/>
                        </a:rPr>
                      </a:br>
                      <a:r>
                        <a:rPr lang="en-US" sz="1000" b="0" i="0" u="none" strike="noStrike" dirty="0">
                          <a:solidFill>
                            <a:srgbClr val="000000"/>
                          </a:solidFill>
                          <a:effectLst/>
                          <a:latin typeface="Calibri"/>
                        </a:rPr>
                        <a:t>Can </a:t>
                      </a:r>
                      <a:r>
                        <a:rPr lang="en-US" sz="1000" b="0" i="0" u="none" strike="noStrike" dirty="0" smtClean="0">
                          <a:solidFill>
                            <a:srgbClr val="000000"/>
                          </a:solidFill>
                          <a:effectLst/>
                          <a:latin typeface="Calibri"/>
                        </a:rPr>
                        <a:t>perform </a:t>
                      </a:r>
                      <a:r>
                        <a:rPr lang="en-US" sz="1000" b="0" i="0" u="none" strike="noStrike" dirty="0">
                          <a:solidFill>
                            <a:srgbClr val="000000"/>
                          </a:solidFill>
                          <a:effectLst/>
                          <a:latin typeface="Calibri"/>
                        </a:rPr>
                        <a:t>a basic development step</a:t>
                      </a:r>
                      <a:br>
                        <a:rPr lang="en-US" sz="1000" b="0" i="0" u="none" strike="noStrike" dirty="0">
                          <a:solidFill>
                            <a:srgbClr val="000000"/>
                          </a:solidFill>
                          <a:effectLst/>
                          <a:latin typeface="Calibri"/>
                        </a:rPr>
                      </a:br>
                      <a:r>
                        <a:rPr lang="en-US" sz="1000" b="0" i="0" u="none" strike="noStrike" dirty="0">
                          <a:solidFill>
                            <a:srgbClr val="000000"/>
                          </a:solidFill>
                          <a:effectLst/>
                          <a:latin typeface="Calibri"/>
                        </a:rPr>
                        <a:t>Save your work.</a:t>
                      </a: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PPT - 1 deck for platform and 1 deck for </a:t>
                      </a:r>
                      <a:r>
                        <a:rPr lang="en-US" sz="1000" b="0" i="0" u="none" strike="noStrike" dirty="0" smtClean="0">
                          <a:solidFill>
                            <a:srgbClr val="000000"/>
                          </a:solidFill>
                          <a:effectLst/>
                          <a:latin typeface="Calibri"/>
                        </a:rPr>
                        <a:t>delivery</a:t>
                      </a:r>
                      <a:endParaRPr lang="en-US" sz="1000" b="0" i="0" u="none" strike="noStrike" dirty="0">
                        <a:solidFill>
                          <a:srgbClr val="000000"/>
                        </a:solidFill>
                        <a:effectLst/>
                        <a:latin typeface="Calibri"/>
                      </a:endParaRP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1 day</a:t>
                      </a: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1331873">
                <a:tc>
                  <a:txBody>
                    <a:bodyPr/>
                    <a:lstStyle/>
                    <a:p>
                      <a:pPr algn="l" fontAlgn="b"/>
                      <a:r>
                        <a:rPr lang="en-US" sz="1000" b="0" i="0" u="none" strike="noStrike" dirty="0" smtClean="0">
                          <a:solidFill>
                            <a:srgbClr val="000000"/>
                          </a:solidFill>
                          <a:effectLst/>
                          <a:latin typeface="Calibri"/>
                        </a:rPr>
                        <a:t>Basic 4</a:t>
                      </a:r>
                      <a:endParaRPr lang="en-US" sz="1000" b="0" i="0" u="none" strike="noStrike" dirty="0">
                        <a:solidFill>
                          <a:srgbClr val="000000"/>
                        </a:solidFill>
                        <a:effectLst/>
                        <a:latin typeface="Calibri"/>
                      </a:endParaRP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dirty="0">
                          <a:solidFill>
                            <a:srgbClr val="000000"/>
                          </a:solidFill>
                          <a:effectLst/>
                          <a:latin typeface="Calibri"/>
                        </a:rPr>
                        <a:t>Understanding upstream inputs; understanding monitoring; Basic problem solving capabilities; </a:t>
                      </a:r>
                      <a:r>
                        <a:rPr lang="en-US" sz="1000" b="0" i="0" u="none" strike="noStrike" dirty="0" smtClean="0">
                          <a:solidFill>
                            <a:srgbClr val="000000"/>
                          </a:solidFill>
                          <a:effectLst/>
                          <a:latin typeface="Calibri"/>
                        </a:rPr>
                        <a:t>understand </a:t>
                      </a:r>
                      <a:r>
                        <a:rPr lang="en-US" sz="1000" b="0" i="0" u="none" strike="noStrike" dirty="0">
                          <a:solidFill>
                            <a:srgbClr val="000000"/>
                          </a:solidFill>
                          <a:effectLst/>
                          <a:latin typeface="Calibri"/>
                        </a:rPr>
                        <a:t>the requirements to be able to build a solution; can perform basic support and development tasks</a:t>
                      </a: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Articulate what is passed to the service</a:t>
                      </a:r>
                      <a:br>
                        <a:rPr lang="en-US" sz="1000" b="0" i="0" u="none" strike="noStrike" dirty="0">
                          <a:solidFill>
                            <a:srgbClr val="000000"/>
                          </a:solidFill>
                          <a:effectLst/>
                          <a:latin typeface="Calibri"/>
                        </a:rPr>
                      </a:br>
                      <a:r>
                        <a:rPr lang="en-US" sz="1000" b="0" i="0" u="none" strike="noStrike" dirty="0">
                          <a:solidFill>
                            <a:srgbClr val="000000"/>
                          </a:solidFill>
                          <a:effectLst/>
                          <a:latin typeface="Calibri"/>
                        </a:rPr>
                        <a:t>Articulate the monitoring; </a:t>
                      </a:r>
                      <a:br>
                        <a:rPr lang="en-US" sz="1000" b="0" i="0" u="none" strike="noStrike" dirty="0">
                          <a:solidFill>
                            <a:srgbClr val="000000"/>
                          </a:solidFill>
                          <a:effectLst/>
                          <a:latin typeface="Calibri"/>
                        </a:rPr>
                      </a:br>
                      <a:r>
                        <a:rPr lang="en-US" sz="1000" b="0" i="0" u="none" strike="noStrike" dirty="0">
                          <a:solidFill>
                            <a:srgbClr val="000000"/>
                          </a:solidFill>
                          <a:effectLst/>
                          <a:latin typeface="Calibri"/>
                        </a:rPr>
                        <a:t>check logs</a:t>
                      </a:r>
                      <a:br>
                        <a:rPr lang="en-US" sz="1000" b="0" i="0" u="none" strike="noStrike" dirty="0">
                          <a:solidFill>
                            <a:srgbClr val="000000"/>
                          </a:solidFill>
                          <a:effectLst/>
                          <a:latin typeface="Calibri"/>
                        </a:rPr>
                      </a:br>
                      <a:r>
                        <a:rPr lang="en-US" sz="1000" b="0" i="0" u="none" strike="noStrike" dirty="0">
                          <a:solidFill>
                            <a:srgbClr val="000000"/>
                          </a:solidFill>
                          <a:effectLst/>
                          <a:latin typeface="Calibri"/>
                        </a:rPr>
                        <a:t>basic </a:t>
                      </a:r>
                      <a:r>
                        <a:rPr lang="en-US" sz="1000" b="0" i="0" u="none" strike="noStrike" dirty="0" smtClean="0">
                          <a:solidFill>
                            <a:srgbClr val="000000"/>
                          </a:solidFill>
                          <a:effectLst/>
                          <a:latin typeface="Calibri"/>
                        </a:rPr>
                        <a:t>understanding </a:t>
                      </a:r>
                      <a:r>
                        <a:rPr lang="en-US" sz="1000" b="0" i="0" u="none" strike="noStrike" dirty="0">
                          <a:solidFill>
                            <a:srgbClr val="000000"/>
                          </a:solidFill>
                          <a:effectLst/>
                          <a:latin typeface="Calibri"/>
                        </a:rPr>
                        <a:t>of what is in the log</a:t>
                      </a:r>
                      <a:br>
                        <a:rPr lang="en-US" sz="1000" b="0" i="0" u="none" strike="noStrike" dirty="0">
                          <a:solidFill>
                            <a:srgbClr val="000000"/>
                          </a:solidFill>
                          <a:effectLst/>
                          <a:latin typeface="Calibri"/>
                        </a:rPr>
                      </a:br>
                      <a:r>
                        <a:rPr lang="en-US" sz="1000" b="0" i="0" u="none" strike="noStrike" dirty="0">
                          <a:solidFill>
                            <a:srgbClr val="000000"/>
                          </a:solidFill>
                          <a:effectLst/>
                          <a:latin typeface="Calibri"/>
                        </a:rPr>
                        <a:t>Basic understanding of common issues</a:t>
                      </a:r>
                      <a:br>
                        <a:rPr lang="en-US" sz="1000" b="0" i="0" u="none" strike="noStrike" dirty="0">
                          <a:solidFill>
                            <a:srgbClr val="000000"/>
                          </a:solidFill>
                          <a:effectLst/>
                          <a:latin typeface="Calibri"/>
                        </a:rPr>
                      </a:br>
                      <a:r>
                        <a:rPr lang="en-US" sz="1000" b="1" i="0" u="none" strike="noStrike" dirty="0">
                          <a:solidFill>
                            <a:srgbClr val="000000"/>
                          </a:solidFill>
                          <a:effectLst/>
                          <a:latin typeface="Calibri"/>
                        </a:rPr>
                        <a:t>PASSES PROFICIENCY TEST</a:t>
                      </a:r>
                      <a:br>
                        <a:rPr lang="en-US" sz="1000" b="1" i="0" u="none" strike="noStrike" dirty="0">
                          <a:solidFill>
                            <a:srgbClr val="000000"/>
                          </a:solidFill>
                          <a:effectLst/>
                          <a:latin typeface="Calibri"/>
                        </a:rPr>
                      </a:br>
                      <a:r>
                        <a:rPr lang="en-US" sz="1000" b="1" i="0" u="none" strike="noStrike" dirty="0">
                          <a:solidFill>
                            <a:srgbClr val="000000"/>
                          </a:solidFill>
                          <a:effectLst/>
                          <a:latin typeface="Calibri"/>
                        </a:rPr>
                        <a:t>Can be on-call</a:t>
                      </a:r>
                      <a:br>
                        <a:rPr lang="en-US" sz="1000" b="1" i="0" u="none" strike="noStrike" dirty="0">
                          <a:solidFill>
                            <a:srgbClr val="000000"/>
                          </a:solidFill>
                          <a:effectLst/>
                          <a:latin typeface="Calibri"/>
                        </a:rPr>
                      </a:br>
                      <a:r>
                        <a:rPr lang="en-US" sz="1000" b="1" i="0" u="none" strike="noStrike" dirty="0">
                          <a:solidFill>
                            <a:srgbClr val="000000"/>
                          </a:solidFill>
                          <a:effectLst/>
                          <a:latin typeface="Calibri"/>
                        </a:rPr>
                        <a:t>Work tickets</a:t>
                      </a:r>
                      <a:br>
                        <a:rPr lang="en-US" sz="1000" b="1" i="0" u="none" strike="noStrike" dirty="0">
                          <a:solidFill>
                            <a:srgbClr val="000000"/>
                          </a:solidFill>
                          <a:effectLst/>
                          <a:latin typeface="Calibri"/>
                        </a:rPr>
                      </a:br>
                      <a:r>
                        <a:rPr lang="en-US" sz="1000" b="1" i="0" u="none" strike="noStrike" dirty="0">
                          <a:solidFill>
                            <a:srgbClr val="000000"/>
                          </a:solidFill>
                          <a:effectLst/>
                          <a:latin typeface="Calibri"/>
                        </a:rPr>
                        <a:t>Do basic development</a:t>
                      </a:r>
                      <a:endParaRPr lang="en-US" sz="1000" b="0" i="0" u="none" strike="noStrike" dirty="0">
                        <a:solidFill>
                          <a:srgbClr val="000000"/>
                        </a:solidFill>
                        <a:effectLst/>
                        <a:latin typeface="Calibri"/>
                      </a:endParaRP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PPT - 1 deck for platform and 1 deck for </a:t>
                      </a:r>
                      <a:r>
                        <a:rPr lang="en-US" sz="1000" b="0" i="0" u="none" strike="noStrike" dirty="0" smtClean="0">
                          <a:solidFill>
                            <a:srgbClr val="000000"/>
                          </a:solidFill>
                          <a:effectLst/>
                          <a:latin typeface="Calibri"/>
                        </a:rPr>
                        <a:t>delivery</a:t>
                      </a:r>
                      <a:endParaRPr lang="en-US" sz="1000" b="0" i="0" u="none" strike="noStrike" dirty="0">
                        <a:solidFill>
                          <a:srgbClr val="000000"/>
                        </a:solidFill>
                        <a:effectLst/>
                        <a:latin typeface="Calibri"/>
                      </a:endParaRP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000" b="0" i="0" u="none" strike="noStrike" dirty="0">
                          <a:solidFill>
                            <a:srgbClr val="000000"/>
                          </a:solidFill>
                          <a:effectLst/>
                          <a:latin typeface="Calibri"/>
                        </a:rPr>
                        <a:t>2 days</a:t>
                      </a:r>
                    </a:p>
                  </a:txBody>
                  <a:tcPr marL="7399" marR="7399" marT="73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
        <p:nvSpPr>
          <p:cNvPr id="6" name="Slide Number Placeholder 3"/>
          <p:cNvSpPr txBox="1">
            <a:spLocks/>
          </p:cNvSpPr>
          <p:nvPr/>
        </p:nvSpPr>
        <p:spPr bwMode="auto">
          <a:xfrm>
            <a:off x="8524504" y="9940018"/>
            <a:ext cx="304800" cy="923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defPPr>
              <a:defRPr lang="en-US"/>
            </a:defPPr>
            <a:lvl1pPr algn="r" rtl="0" eaLnBrk="0" fontAlgn="base" hangingPunct="0">
              <a:lnSpc>
                <a:spcPct val="100000"/>
              </a:lnSpc>
              <a:spcBef>
                <a:spcPct val="0"/>
              </a:spcBef>
              <a:spcAft>
                <a:spcPct val="0"/>
              </a:spcAft>
              <a:defRPr sz="800" b="0" kern="1200">
                <a:solidFill>
                  <a:schemeClr val="tx1"/>
                </a:solidFill>
                <a:latin typeface="Arial" pitchFamily="34" charset="0"/>
                <a:ea typeface="Geneva" charset="-128"/>
                <a:cs typeface="+mn-cs"/>
              </a:defRPr>
            </a:lvl1pPr>
            <a:lvl2pPr marL="457200" algn="ctr" rtl="0" eaLnBrk="0" fontAlgn="base" hangingPunct="0">
              <a:lnSpc>
                <a:spcPct val="95000"/>
              </a:lnSpc>
              <a:spcBef>
                <a:spcPct val="0"/>
              </a:spcBef>
              <a:spcAft>
                <a:spcPct val="0"/>
              </a:spcAft>
              <a:defRPr sz="1400" b="1" kern="1200">
                <a:solidFill>
                  <a:schemeClr val="bg1"/>
                </a:solidFill>
                <a:latin typeface="Arial" pitchFamily="34" charset="0"/>
                <a:ea typeface="Geneva" charset="-128"/>
                <a:cs typeface="+mn-cs"/>
              </a:defRPr>
            </a:lvl2pPr>
            <a:lvl3pPr marL="914400" algn="ctr" rtl="0" eaLnBrk="0" fontAlgn="base" hangingPunct="0">
              <a:lnSpc>
                <a:spcPct val="95000"/>
              </a:lnSpc>
              <a:spcBef>
                <a:spcPct val="0"/>
              </a:spcBef>
              <a:spcAft>
                <a:spcPct val="0"/>
              </a:spcAft>
              <a:defRPr sz="1400" b="1" kern="1200">
                <a:solidFill>
                  <a:schemeClr val="bg1"/>
                </a:solidFill>
                <a:latin typeface="Arial" pitchFamily="34" charset="0"/>
                <a:ea typeface="Geneva" charset="-128"/>
                <a:cs typeface="+mn-cs"/>
              </a:defRPr>
            </a:lvl3pPr>
            <a:lvl4pPr marL="1371600" algn="ctr" rtl="0" eaLnBrk="0" fontAlgn="base" hangingPunct="0">
              <a:lnSpc>
                <a:spcPct val="95000"/>
              </a:lnSpc>
              <a:spcBef>
                <a:spcPct val="0"/>
              </a:spcBef>
              <a:spcAft>
                <a:spcPct val="0"/>
              </a:spcAft>
              <a:defRPr sz="1400" b="1" kern="1200">
                <a:solidFill>
                  <a:schemeClr val="bg1"/>
                </a:solidFill>
                <a:latin typeface="Arial" pitchFamily="34" charset="0"/>
                <a:ea typeface="Geneva" charset="-128"/>
                <a:cs typeface="+mn-cs"/>
              </a:defRPr>
            </a:lvl4pPr>
            <a:lvl5pPr marL="1828800" algn="ctr" rtl="0" eaLnBrk="0" fontAlgn="base" hangingPunct="0">
              <a:lnSpc>
                <a:spcPct val="95000"/>
              </a:lnSpc>
              <a:spcBef>
                <a:spcPct val="0"/>
              </a:spcBef>
              <a:spcAft>
                <a:spcPct val="0"/>
              </a:spcAft>
              <a:defRPr sz="1400" b="1" kern="1200">
                <a:solidFill>
                  <a:schemeClr val="bg1"/>
                </a:solidFill>
                <a:latin typeface="Arial" pitchFamily="34" charset="0"/>
                <a:ea typeface="Geneva" charset="-128"/>
                <a:cs typeface="+mn-cs"/>
              </a:defRPr>
            </a:lvl5pPr>
            <a:lvl6pPr marL="2286000" algn="l" defTabSz="914400" rtl="0" eaLnBrk="1" latinLnBrk="0" hangingPunct="1">
              <a:defRPr sz="1400" b="1" kern="1200">
                <a:solidFill>
                  <a:schemeClr val="bg1"/>
                </a:solidFill>
                <a:latin typeface="Arial" pitchFamily="34" charset="0"/>
                <a:ea typeface="Geneva" charset="-128"/>
                <a:cs typeface="+mn-cs"/>
              </a:defRPr>
            </a:lvl6pPr>
            <a:lvl7pPr marL="2743200" algn="l" defTabSz="914400" rtl="0" eaLnBrk="1" latinLnBrk="0" hangingPunct="1">
              <a:defRPr sz="1400" b="1" kern="1200">
                <a:solidFill>
                  <a:schemeClr val="bg1"/>
                </a:solidFill>
                <a:latin typeface="Arial" pitchFamily="34" charset="0"/>
                <a:ea typeface="Geneva" charset="-128"/>
                <a:cs typeface="+mn-cs"/>
              </a:defRPr>
            </a:lvl7pPr>
            <a:lvl8pPr marL="3200400" algn="l" defTabSz="914400" rtl="0" eaLnBrk="1" latinLnBrk="0" hangingPunct="1">
              <a:defRPr sz="1400" b="1" kern="1200">
                <a:solidFill>
                  <a:schemeClr val="bg1"/>
                </a:solidFill>
                <a:latin typeface="Arial" pitchFamily="34" charset="0"/>
                <a:ea typeface="Geneva" charset="-128"/>
                <a:cs typeface="+mn-cs"/>
              </a:defRPr>
            </a:lvl8pPr>
            <a:lvl9pPr marL="3657600" algn="l" defTabSz="914400" rtl="0" eaLnBrk="1" latinLnBrk="0" hangingPunct="1">
              <a:defRPr sz="1400" b="1" kern="1200">
                <a:solidFill>
                  <a:schemeClr val="bg1"/>
                </a:solidFill>
                <a:latin typeface="Arial" pitchFamily="34" charset="0"/>
                <a:ea typeface="Geneva" charset="-128"/>
                <a:cs typeface="+mn-cs"/>
              </a:defRPr>
            </a:lvl9pPr>
          </a:lstStyle>
          <a:p>
            <a:pPr>
              <a:defRPr/>
            </a:pPr>
            <a:fld id="{A36ABF74-F173-48CC-A265-498516D660D5}" type="slidenum">
              <a:rPr lang="en-US" smtClean="0"/>
              <a:pPr>
                <a:defRPr/>
              </a:pPr>
              <a:t>3</a:t>
            </a:fld>
            <a:endParaRPr lang="en-US" dirty="0"/>
          </a:p>
        </p:txBody>
      </p:sp>
    </p:spTree>
    <p:extLst>
      <p:ext uri="{BB962C8B-B14F-4D97-AF65-F5344CB8AC3E}">
        <p14:creationId xmlns:p14="http://schemas.microsoft.com/office/powerpoint/2010/main" val="2770575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20"/>
            </a:pPr>
            <a:r>
              <a:rPr lang="en-US" dirty="0" smtClean="0"/>
              <a:t>Now let’s add a Response Fact, which will hold our response message; i.e. “Hello World!”. </a:t>
            </a:r>
          </a:p>
          <a:p>
            <a:pPr marL="1371600" lvl="4" indent="-457200">
              <a:spcAft>
                <a:spcPts val="0"/>
              </a:spcAft>
              <a:buFont typeface="+mj-lt"/>
              <a:buAutoNum type="alphaLcPeriod" startAt="20"/>
            </a:pPr>
            <a:endParaRPr lang="en-US" dirty="0" smtClean="0"/>
          </a:p>
          <a:p>
            <a:pPr marL="1377950" lvl="4" indent="0">
              <a:buNone/>
            </a:pPr>
            <a:r>
              <a:rPr lang="en-US" dirty="0" smtClean="0"/>
              <a:t>On the Facts/Events title bar, press </a:t>
            </a:r>
            <a:r>
              <a:rPr lang="en-US" dirty="0"/>
              <a:t>the     sign to add a new Fact.  Name the fact </a:t>
            </a:r>
            <a:r>
              <a:rPr lang="en-US" dirty="0" smtClean="0"/>
              <a:t>“</a:t>
            </a:r>
            <a:r>
              <a:rPr lang="en-US" dirty="0" smtClean="0">
                <a:solidFill>
                  <a:srgbClr val="002060"/>
                </a:solidFill>
              </a:rPr>
              <a:t>ResponseFact</a:t>
            </a:r>
            <a:r>
              <a:rPr lang="en-US" dirty="0" smtClean="0"/>
              <a:t>”, </a:t>
            </a:r>
            <a:r>
              <a:rPr lang="en-US" dirty="0"/>
              <a:t>press OK.</a:t>
            </a:r>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1995611"/>
            <a:ext cx="180975"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325" y="2514353"/>
            <a:ext cx="3571875"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8828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21"/>
            </a:pPr>
            <a:r>
              <a:rPr lang="en-US" dirty="0" smtClean="0"/>
              <a:t>A </a:t>
            </a:r>
            <a:r>
              <a:rPr lang="en-US" dirty="0"/>
              <a:t>new </a:t>
            </a:r>
            <a:r>
              <a:rPr lang="en-US" dirty="0" smtClean="0"/>
              <a:t>ResponseFact </a:t>
            </a:r>
            <a:r>
              <a:rPr lang="en-US" dirty="0"/>
              <a:t>fact model has now been added.  Next we’re going to add a description and </a:t>
            </a:r>
            <a:r>
              <a:rPr lang="en-US" dirty="0" smtClean="0"/>
              <a:t>1 </a:t>
            </a:r>
            <a:r>
              <a:rPr lang="en-US" dirty="0"/>
              <a:t>Input </a:t>
            </a:r>
            <a:r>
              <a:rPr lang="en-US" dirty="0" smtClean="0"/>
              <a:t>Property; </a:t>
            </a:r>
            <a:r>
              <a:rPr lang="en-US" dirty="0"/>
              <a:t>a </a:t>
            </a:r>
            <a:r>
              <a:rPr lang="en-US" dirty="0" smtClean="0"/>
              <a:t>single message string.</a:t>
            </a: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990725"/>
            <a:ext cx="7448550" cy="418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4509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22"/>
            </a:pPr>
            <a:r>
              <a:rPr lang="en-US" dirty="0"/>
              <a:t>With the </a:t>
            </a:r>
            <a:r>
              <a:rPr lang="en-US" dirty="0" smtClean="0"/>
              <a:t>ResponseFact </a:t>
            </a:r>
            <a:r>
              <a:rPr lang="en-US" dirty="0"/>
              <a:t>selected in the Facts/Events section, add the text </a:t>
            </a:r>
            <a:r>
              <a:rPr lang="en-US" dirty="0" smtClean="0"/>
              <a:t>“</a:t>
            </a:r>
            <a:r>
              <a:rPr lang="en-US" dirty="0">
                <a:solidFill>
                  <a:srgbClr val="002060"/>
                </a:solidFill>
              </a:rPr>
              <a:t>Response Fact container, holds all our response variables</a:t>
            </a:r>
            <a:r>
              <a:rPr lang="en-US" dirty="0" smtClean="0"/>
              <a:t>” </a:t>
            </a:r>
            <a:r>
              <a:rPr lang="en-US" dirty="0"/>
              <a:t>to the Fact Details Description section.</a:t>
            </a:r>
          </a:p>
          <a:p>
            <a:pPr marL="1371600" lvl="4" indent="-457200">
              <a:spcAft>
                <a:spcPts val="0"/>
              </a:spcAft>
              <a:buFont typeface="+mj-lt"/>
              <a:buAutoNum type="alphaLcPeriod" startAt="22"/>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038350"/>
            <a:ext cx="7448550"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2932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23"/>
            </a:pPr>
            <a:r>
              <a:rPr lang="en-US" dirty="0" smtClean="0"/>
              <a:t>Now </a:t>
            </a:r>
            <a:r>
              <a:rPr lang="en-US" dirty="0"/>
              <a:t>add the Message String property, select the Add button in the Properties section.  Name the property “</a:t>
            </a:r>
            <a:r>
              <a:rPr lang="en-US" dirty="0">
                <a:solidFill>
                  <a:srgbClr val="002060"/>
                </a:solidFill>
              </a:rPr>
              <a:t>msgString</a:t>
            </a:r>
            <a:r>
              <a:rPr lang="en-US" dirty="0"/>
              <a:t>”, add the text description </a:t>
            </a:r>
            <a:r>
              <a:rPr lang="en-US" dirty="0" smtClean="0"/>
              <a:t>“</a:t>
            </a:r>
            <a:r>
              <a:rPr lang="en-US" dirty="0">
                <a:solidFill>
                  <a:srgbClr val="002060"/>
                </a:solidFill>
              </a:rPr>
              <a:t>Output Message String variable”</a:t>
            </a:r>
            <a:r>
              <a:rPr lang="en-US" dirty="0" smtClean="0"/>
              <a:t>, </a:t>
            </a:r>
            <a:r>
              <a:rPr lang="en-US" dirty="0"/>
              <a:t>select String from the available Data types.</a:t>
            </a:r>
          </a:p>
          <a:p>
            <a:pPr marL="1371600" lvl="4" indent="-457200">
              <a:spcAft>
                <a:spcPts val="0"/>
              </a:spcAft>
              <a:buFont typeface="+mj-lt"/>
              <a:buAutoNum type="alphaLcPeriod" startAt="23"/>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86000"/>
            <a:ext cx="4933950"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4344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24"/>
            </a:pPr>
            <a:r>
              <a:rPr lang="en-US" dirty="0"/>
              <a:t>Select OK</a:t>
            </a:r>
            <a:r>
              <a:rPr lang="en-US" dirty="0" smtClean="0"/>
              <a:t>.</a:t>
            </a:r>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4"/>
            </a:pPr>
            <a:endParaRPr lang="en-US" dirty="0" smtClean="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4"/>
            </a:pPr>
            <a:endParaRPr lang="en-US" dirty="0" smtClean="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4"/>
            </a:pPr>
            <a:endParaRPr lang="en-US" dirty="0" smtClean="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4"/>
            </a:pPr>
            <a:endParaRPr lang="en-US" dirty="0" smtClean="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4"/>
            </a:pPr>
            <a:endParaRPr lang="en-US" dirty="0" smtClean="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4"/>
            </a:pPr>
            <a:endParaRPr lang="en-US" dirty="0" smtClean="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4"/>
            </a:pPr>
            <a:endParaRPr lang="en-US" dirty="0" smtClean="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4"/>
            </a:pPr>
            <a:endParaRPr lang="en-US" dirty="0" smtClean="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4"/>
            </a:pPr>
            <a:endParaRPr lang="en-US" dirty="0" smtClean="0"/>
          </a:p>
          <a:p>
            <a:pPr marL="1371600" lvl="4" indent="-457200">
              <a:spcAft>
                <a:spcPts val="0"/>
              </a:spcAft>
              <a:buFont typeface="+mj-lt"/>
              <a:buAutoNum type="alphaLcPeriod" startAt="24"/>
            </a:pPr>
            <a:r>
              <a:rPr lang="en-US" dirty="0"/>
              <a:t>Save your changes using either the Save Icon       or the File </a:t>
            </a:r>
            <a:r>
              <a:rPr lang="en-US" dirty="0">
                <a:sym typeface="Wingdings" panose="05000000000000000000" pitchFamily="2" charset="2"/>
              </a:rPr>
              <a:t> Save menu</a:t>
            </a: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7448550"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5524" y="5857875"/>
            <a:ext cx="1619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7016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26"/>
            </a:pPr>
            <a:r>
              <a:rPr lang="en-US" dirty="0" smtClean="0"/>
              <a:t>We have defined the inputs and outputs to our Rule.  Now we need to map these inputs/outputs to Rule Parameters so that we can use them within GRAT to author our rule later.  From the Project Explorer Window, double-click the </a:t>
            </a:r>
            <a:r>
              <a:rPr lang="en-US" b="1" dirty="0" smtClean="0"/>
              <a:t>Parameters</a:t>
            </a:r>
            <a:r>
              <a:rPr lang="en-US" dirty="0" smtClean="0"/>
              <a:t> item to open the Parameters Editor window.</a:t>
            </a:r>
          </a:p>
          <a:p>
            <a:pPr marL="1371600" lvl="4" indent="-457200">
              <a:spcAft>
                <a:spcPts val="0"/>
              </a:spcAft>
              <a:buFont typeface="+mj-lt"/>
              <a:buAutoNum type="alphaLcPeriod" startAt="26"/>
            </a:pPr>
            <a:endParaRPr lang="en-US" dirty="0"/>
          </a:p>
          <a:p>
            <a:pPr marL="1371600" lvl="4" indent="-457200">
              <a:spcAft>
                <a:spcPts val="0"/>
              </a:spcAft>
              <a:buFont typeface="+mj-lt"/>
              <a:buAutoNum type="alphaLcPeriod" startAt="26"/>
            </a:pPr>
            <a:endParaRPr lang="en-US" dirty="0" smtClean="0"/>
          </a:p>
          <a:p>
            <a:pPr marL="1371600" lvl="4" indent="-457200">
              <a:spcAft>
                <a:spcPts val="0"/>
              </a:spcAft>
              <a:buFont typeface="+mj-lt"/>
              <a:buAutoNum type="alphaLcPeriod" startAt="26"/>
            </a:pPr>
            <a:endParaRPr lang="en-US" dirty="0"/>
          </a:p>
          <a:p>
            <a:pPr marL="1371600" lvl="4" indent="-457200">
              <a:spcAft>
                <a:spcPts val="0"/>
              </a:spcAft>
              <a:buFont typeface="+mj-lt"/>
              <a:buAutoNum type="alphaLcPeriod" startAt="26"/>
            </a:pPr>
            <a:endParaRPr lang="en-US" dirty="0" smtClean="0"/>
          </a:p>
          <a:p>
            <a:pPr marL="1371600" lvl="4" indent="-457200">
              <a:spcAft>
                <a:spcPts val="0"/>
              </a:spcAft>
              <a:buFont typeface="+mj-lt"/>
              <a:buAutoNum type="alphaLcPeriod" startAt="26"/>
            </a:pPr>
            <a:endParaRPr lang="en-US" dirty="0"/>
          </a:p>
          <a:p>
            <a:pPr marL="1371600" lvl="4" indent="-457200">
              <a:spcAft>
                <a:spcPts val="0"/>
              </a:spcAft>
              <a:buFont typeface="+mj-lt"/>
              <a:buAutoNum type="alphaLcPeriod" startAt="26"/>
            </a:pPr>
            <a:endParaRPr lang="en-US" dirty="0" smtClean="0"/>
          </a:p>
          <a:p>
            <a:pPr marL="1371600" lvl="4" indent="-457200">
              <a:spcAft>
                <a:spcPts val="0"/>
              </a:spcAft>
              <a:buFont typeface="+mj-lt"/>
              <a:buAutoNum type="alphaLcPeriod" startAt="26"/>
            </a:pPr>
            <a:endParaRPr lang="en-US" dirty="0"/>
          </a:p>
          <a:p>
            <a:pPr marL="1371600" lvl="4" indent="-457200">
              <a:spcAft>
                <a:spcPts val="0"/>
              </a:spcAft>
              <a:buFont typeface="+mj-lt"/>
              <a:buAutoNum type="alphaLcPeriod" startAt="26"/>
            </a:pPr>
            <a:endParaRPr lang="en-US" dirty="0" smtClean="0"/>
          </a:p>
          <a:p>
            <a:pPr marL="1371600" lvl="4" indent="-457200">
              <a:spcAft>
                <a:spcPts val="0"/>
              </a:spcAft>
              <a:buFont typeface="+mj-lt"/>
              <a:buAutoNum type="alphaLcPeriod" startAt="26"/>
            </a:pPr>
            <a:endParaRPr lang="en-US" dirty="0"/>
          </a:p>
          <a:p>
            <a:pPr marL="1371600" lvl="4" indent="-457200">
              <a:spcAft>
                <a:spcPts val="0"/>
              </a:spcAft>
              <a:buFont typeface="+mj-lt"/>
              <a:buAutoNum type="alphaLcPeriod" startAt="26"/>
            </a:pPr>
            <a:endParaRPr lang="en-US" dirty="0" smtClean="0"/>
          </a:p>
          <a:p>
            <a:pPr marL="1371600" lvl="4" indent="-457200">
              <a:spcAft>
                <a:spcPts val="0"/>
              </a:spcAft>
              <a:buFont typeface="+mj-lt"/>
              <a:buAutoNum type="alphaLcPeriod" startAt="26"/>
            </a:pPr>
            <a:endParaRPr lang="en-US" dirty="0"/>
          </a:p>
          <a:p>
            <a:pPr marL="1371600" lvl="4" indent="-457200">
              <a:spcAft>
                <a:spcPts val="0"/>
              </a:spcAft>
              <a:buFont typeface="+mj-lt"/>
              <a:buAutoNum type="alphaLcPeriod" startAt="26"/>
            </a:pPr>
            <a:endParaRPr lang="en-US" dirty="0" smtClean="0"/>
          </a:p>
          <a:p>
            <a:pPr marL="1371600" lvl="4" indent="-457200">
              <a:spcAft>
                <a:spcPts val="0"/>
              </a:spcAft>
              <a:buFont typeface="+mj-lt"/>
              <a:buAutoNum type="alphaLcPeriod" startAt="26"/>
            </a:pPr>
            <a:endParaRPr lang="en-US" dirty="0"/>
          </a:p>
          <a:p>
            <a:pPr marL="1371600" lvl="4" indent="-457200">
              <a:spcAft>
                <a:spcPts val="0"/>
              </a:spcAft>
              <a:buFont typeface="+mj-lt"/>
              <a:buAutoNum type="alphaLcPeriod" startAt="26"/>
            </a:pPr>
            <a:endParaRPr lang="en-US" dirty="0" smtClean="0"/>
          </a:p>
          <a:p>
            <a:pPr marL="1371600" lvl="4" indent="-457200">
              <a:spcAft>
                <a:spcPts val="0"/>
              </a:spcAft>
              <a:buFont typeface="+mj-lt"/>
              <a:buAutoNum type="alphaLcPeriod" startAt="26"/>
            </a:pP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450" y="2343604"/>
            <a:ext cx="6991350" cy="3828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0947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27"/>
            </a:pPr>
            <a:r>
              <a:rPr lang="en-US" dirty="0" smtClean="0"/>
              <a:t>We’ve defined 3 Facts (2 Inputs and 1 Output), so we need to define 3 Parameters to map to these facts.  We’ll start with a parameter that will be mapped to the boolFlag Input Fact first.  </a:t>
            </a:r>
          </a:p>
          <a:p>
            <a:pPr marL="1371600" lvl="4" indent="-457200">
              <a:spcAft>
                <a:spcPts val="0"/>
              </a:spcAft>
              <a:buFont typeface="+mj-lt"/>
              <a:buAutoNum type="alphaLcPeriod" startAt="27"/>
            </a:pPr>
            <a:endParaRPr lang="en-US" dirty="0"/>
          </a:p>
          <a:p>
            <a:pPr marL="1377950" lvl="4" indent="0">
              <a:spcAft>
                <a:spcPts val="0"/>
              </a:spcAft>
              <a:buNone/>
            </a:pPr>
            <a:r>
              <a:rPr lang="en-US" dirty="0" smtClean="0"/>
              <a:t>On </a:t>
            </a:r>
            <a:r>
              <a:rPr lang="en-US" dirty="0"/>
              <a:t>the </a:t>
            </a:r>
            <a:r>
              <a:rPr lang="en-US" dirty="0" smtClean="0"/>
              <a:t>Parameters </a:t>
            </a:r>
            <a:r>
              <a:rPr lang="en-US" dirty="0"/>
              <a:t>title bar, press the     </a:t>
            </a:r>
            <a:r>
              <a:rPr lang="en-US" dirty="0" smtClean="0"/>
              <a:t> sign </a:t>
            </a:r>
            <a:r>
              <a:rPr lang="en-US" dirty="0"/>
              <a:t>to add a new </a:t>
            </a:r>
            <a:r>
              <a:rPr lang="en-US" dirty="0" smtClean="0"/>
              <a:t>Parameter.  </a:t>
            </a:r>
            <a:r>
              <a:rPr lang="en-US" dirty="0"/>
              <a:t>Name the </a:t>
            </a:r>
            <a:r>
              <a:rPr lang="en-US" dirty="0" smtClean="0"/>
              <a:t>parameter “</a:t>
            </a:r>
            <a:r>
              <a:rPr lang="en-US" dirty="0">
                <a:solidFill>
                  <a:srgbClr val="002060"/>
                </a:solidFill>
              </a:rPr>
              <a:t>inBoolean</a:t>
            </a:r>
            <a:r>
              <a:rPr lang="en-US" dirty="0" smtClean="0"/>
              <a:t>”, keep the Parameter Type as “Input Value”, </a:t>
            </a:r>
            <a:r>
              <a:rPr lang="en-US" dirty="0"/>
              <a:t>press OK</a:t>
            </a:r>
            <a:r>
              <a:rPr lang="en-US" dirty="0" smtClean="0"/>
              <a:t>.</a:t>
            </a:r>
          </a:p>
          <a:p>
            <a:pPr marL="1371600" lvl="4" indent="-457200">
              <a:spcAft>
                <a:spcPts val="0"/>
              </a:spcAft>
              <a:buFont typeface="+mj-lt"/>
              <a:buAutoNum type="alphaLcPeriod" startAt="27"/>
            </a:pPr>
            <a:endParaRPr lang="en-US" dirty="0"/>
          </a:p>
          <a:p>
            <a:pPr marL="1371600" lvl="4" indent="-457200">
              <a:spcAft>
                <a:spcPts val="0"/>
              </a:spcAft>
              <a:buFont typeface="+mj-lt"/>
              <a:buAutoNum type="alphaLcPeriod" startAt="27"/>
            </a:pPr>
            <a:endParaRPr lang="en-US" dirty="0"/>
          </a:p>
          <a:p>
            <a:pPr marL="1371600" lvl="4" indent="-457200">
              <a:spcAft>
                <a:spcPts val="0"/>
              </a:spcAft>
              <a:buFont typeface="+mj-lt"/>
              <a:buAutoNum type="alphaLcPeriod" startAt="27"/>
            </a:pPr>
            <a:endParaRPr lang="en-US" dirty="0" smtClean="0"/>
          </a:p>
          <a:p>
            <a:pPr marL="1371600" lvl="4" indent="-457200">
              <a:spcAft>
                <a:spcPts val="0"/>
              </a:spcAft>
              <a:buFont typeface="+mj-lt"/>
              <a:buAutoNum type="alphaLcPeriod" startAt="27"/>
            </a:pPr>
            <a:endParaRPr lang="en-US" dirty="0"/>
          </a:p>
          <a:p>
            <a:pPr marL="1371600" lvl="4" indent="-457200">
              <a:spcAft>
                <a:spcPts val="0"/>
              </a:spcAft>
              <a:buFont typeface="+mj-lt"/>
              <a:buAutoNum type="alphaLcPeriod" startAt="27"/>
            </a:pPr>
            <a:endParaRPr lang="en-US" dirty="0" smtClean="0"/>
          </a:p>
          <a:p>
            <a:pPr marL="1371600" lvl="4" indent="-457200">
              <a:spcAft>
                <a:spcPts val="0"/>
              </a:spcAft>
              <a:buFont typeface="+mj-lt"/>
              <a:buAutoNum type="alphaLcPeriod" startAt="27"/>
            </a:pPr>
            <a:endParaRPr lang="en-US" dirty="0"/>
          </a:p>
          <a:p>
            <a:pPr marL="1371600" lvl="4" indent="-457200">
              <a:spcAft>
                <a:spcPts val="0"/>
              </a:spcAft>
              <a:buFont typeface="+mj-lt"/>
              <a:buAutoNum type="alphaLcPeriod" startAt="27"/>
            </a:pPr>
            <a:endParaRPr lang="en-US" dirty="0" smtClean="0"/>
          </a:p>
          <a:p>
            <a:pPr marL="1371600" lvl="4" indent="-457200">
              <a:spcAft>
                <a:spcPts val="0"/>
              </a:spcAft>
              <a:buFont typeface="+mj-lt"/>
              <a:buAutoNum type="alphaLcPeriod" startAt="27"/>
            </a:pPr>
            <a:endParaRPr lang="en-US" dirty="0"/>
          </a:p>
          <a:p>
            <a:pPr marL="1371600" lvl="4" indent="-457200">
              <a:spcAft>
                <a:spcPts val="0"/>
              </a:spcAft>
              <a:buFont typeface="+mj-lt"/>
              <a:buAutoNum type="alphaLcPeriod" startAt="27"/>
            </a:pPr>
            <a:endParaRPr lang="en-US" dirty="0" smtClean="0"/>
          </a:p>
          <a:p>
            <a:pPr marL="1371600" lvl="4" indent="-457200">
              <a:spcAft>
                <a:spcPts val="0"/>
              </a:spcAft>
              <a:buFont typeface="+mj-lt"/>
              <a:buAutoNum type="alphaLcPeriod" startAt="27"/>
            </a:pPr>
            <a:endParaRPr lang="en-US" dirty="0"/>
          </a:p>
          <a:p>
            <a:pPr marL="1371600" lvl="4" indent="-457200">
              <a:spcAft>
                <a:spcPts val="0"/>
              </a:spcAft>
              <a:buFont typeface="+mj-lt"/>
              <a:buAutoNum type="alphaLcPeriod" startAt="27"/>
            </a:pPr>
            <a:endParaRPr lang="en-US" dirty="0" smtClean="0"/>
          </a:p>
          <a:p>
            <a:pPr marL="1371600" lvl="4" indent="-457200">
              <a:spcAft>
                <a:spcPts val="0"/>
              </a:spcAft>
              <a:buFont typeface="+mj-lt"/>
              <a:buAutoNum type="alphaLcPeriod" startAt="27"/>
            </a:pPr>
            <a:endParaRPr lang="en-US" dirty="0"/>
          </a:p>
          <a:p>
            <a:pPr marL="1371600" lvl="4" indent="-457200">
              <a:spcAft>
                <a:spcPts val="0"/>
              </a:spcAft>
              <a:buFont typeface="+mj-lt"/>
              <a:buAutoNum type="alphaLcPeriod" startAt="27"/>
            </a:pPr>
            <a:endParaRPr lang="en-US" dirty="0" smtClean="0"/>
          </a:p>
          <a:p>
            <a:pPr marL="1371600" lvl="4" indent="-457200">
              <a:spcAft>
                <a:spcPts val="0"/>
              </a:spcAft>
              <a:buFont typeface="+mj-lt"/>
              <a:buAutoNum type="alphaLcPeriod" startAt="27"/>
            </a:pPr>
            <a:endParaRPr lang="en-US" dirty="0"/>
          </a:p>
          <a:p>
            <a:pPr marL="1371600" lvl="4" indent="-457200">
              <a:spcAft>
                <a:spcPts val="0"/>
              </a:spcAft>
              <a:buFont typeface="+mj-lt"/>
              <a:buAutoNum type="alphaLcPeriod" startAt="27"/>
            </a:pPr>
            <a:endParaRPr lang="en-US" dirty="0" smtClean="0"/>
          </a:p>
          <a:p>
            <a:pPr marL="1371600" lvl="4" indent="-457200">
              <a:spcAft>
                <a:spcPts val="0"/>
              </a:spcAft>
              <a:buFont typeface="+mj-lt"/>
              <a:buAutoNum type="alphaLcPeriod" startAt="27"/>
            </a:pP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5425" y="2209800"/>
            <a:ext cx="180975"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038475"/>
            <a:ext cx="3571875"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9070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28"/>
            </a:pPr>
            <a:r>
              <a:rPr lang="en-US" dirty="0"/>
              <a:t>A </a:t>
            </a:r>
            <a:r>
              <a:rPr lang="en-US" dirty="0" smtClean="0"/>
              <a:t>new inBoolean Parameter </a:t>
            </a:r>
            <a:r>
              <a:rPr lang="en-US" dirty="0"/>
              <a:t>has now been added.  Next we’re going to add a </a:t>
            </a:r>
            <a:r>
              <a:rPr lang="en-US" dirty="0" smtClean="0"/>
              <a:t>description and define the data type.</a:t>
            </a:r>
            <a:endParaRPr lang="en-US" dirty="0"/>
          </a:p>
          <a:p>
            <a:pPr marL="1371600" lvl="4" indent="-457200">
              <a:spcAft>
                <a:spcPts val="0"/>
              </a:spcAft>
              <a:buFont typeface="+mj-lt"/>
              <a:buAutoNum type="alphaLcPeriod" startAt="28"/>
            </a:pPr>
            <a:endParaRPr lang="en-US" dirty="0"/>
          </a:p>
          <a:p>
            <a:pPr marL="1371600" lvl="4" indent="-457200">
              <a:spcAft>
                <a:spcPts val="0"/>
              </a:spcAft>
              <a:buFont typeface="+mj-lt"/>
              <a:buAutoNum type="alphaLcPeriod" startAt="28"/>
            </a:pPr>
            <a:endParaRPr lang="en-US" dirty="0" smtClean="0"/>
          </a:p>
          <a:p>
            <a:pPr marL="1371600" lvl="4" indent="-457200">
              <a:spcAft>
                <a:spcPts val="0"/>
              </a:spcAft>
              <a:buFont typeface="+mj-lt"/>
              <a:buAutoNum type="alphaLcPeriod" startAt="28"/>
            </a:pPr>
            <a:endParaRPr lang="en-US" dirty="0"/>
          </a:p>
          <a:p>
            <a:pPr marL="1371600" lvl="4" indent="-457200">
              <a:spcAft>
                <a:spcPts val="0"/>
              </a:spcAft>
              <a:buFont typeface="+mj-lt"/>
              <a:buAutoNum type="alphaLcPeriod" startAt="28"/>
            </a:pPr>
            <a:endParaRPr lang="en-US" dirty="0" smtClean="0"/>
          </a:p>
          <a:p>
            <a:pPr marL="1371600" lvl="4" indent="-457200">
              <a:spcAft>
                <a:spcPts val="0"/>
              </a:spcAft>
              <a:buFont typeface="+mj-lt"/>
              <a:buAutoNum type="alphaLcPeriod" startAt="28"/>
            </a:pPr>
            <a:endParaRPr lang="en-US" dirty="0"/>
          </a:p>
          <a:p>
            <a:pPr marL="1371600" lvl="4" indent="-457200">
              <a:spcAft>
                <a:spcPts val="0"/>
              </a:spcAft>
              <a:buFont typeface="+mj-lt"/>
              <a:buAutoNum type="alphaLcPeriod" startAt="28"/>
            </a:pPr>
            <a:endParaRPr lang="en-US" dirty="0" smtClean="0"/>
          </a:p>
          <a:p>
            <a:pPr marL="1371600" lvl="4" indent="-457200">
              <a:spcAft>
                <a:spcPts val="0"/>
              </a:spcAft>
              <a:buFont typeface="+mj-lt"/>
              <a:buAutoNum type="alphaLcPeriod" startAt="28"/>
            </a:pPr>
            <a:endParaRPr lang="en-US" dirty="0"/>
          </a:p>
          <a:p>
            <a:pPr marL="1371600" lvl="4" indent="-457200">
              <a:spcAft>
                <a:spcPts val="0"/>
              </a:spcAft>
              <a:buFont typeface="+mj-lt"/>
              <a:buAutoNum type="alphaLcPeriod" startAt="28"/>
            </a:pPr>
            <a:endParaRPr lang="en-US" dirty="0" smtClean="0"/>
          </a:p>
          <a:p>
            <a:pPr marL="1371600" lvl="4" indent="-457200">
              <a:spcAft>
                <a:spcPts val="0"/>
              </a:spcAft>
              <a:buFont typeface="+mj-lt"/>
              <a:buAutoNum type="alphaLcPeriod" startAt="28"/>
            </a:pPr>
            <a:endParaRPr lang="en-US" dirty="0"/>
          </a:p>
          <a:p>
            <a:pPr marL="1371600" lvl="4" indent="-457200">
              <a:spcAft>
                <a:spcPts val="0"/>
              </a:spcAft>
              <a:buFont typeface="+mj-lt"/>
              <a:buAutoNum type="alphaLcPeriod" startAt="28"/>
            </a:pPr>
            <a:endParaRPr lang="en-US" dirty="0" smtClean="0"/>
          </a:p>
          <a:p>
            <a:pPr marL="1371600" lvl="4" indent="-457200">
              <a:spcAft>
                <a:spcPts val="0"/>
              </a:spcAft>
              <a:buFont typeface="+mj-lt"/>
              <a:buAutoNum type="alphaLcPeriod" startAt="28"/>
            </a:pPr>
            <a:endParaRPr lang="en-US" dirty="0"/>
          </a:p>
          <a:p>
            <a:pPr marL="1371600" lvl="4" indent="-457200">
              <a:spcAft>
                <a:spcPts val="0"/>
              </a:spcAft>
              <a:buFont typeface="+mj-lt"/>
              <a:buAutoNum type="alphaLcPeriod" startAt="28"/>
            </a:pPr>
            <a:endParaRPr lang="en-US" dirty="0" smtClean="0"/>
          </a:p>
          <a:p>
            <a:pPr marL="1371600" lvl="4" indent="-457200">
              <a:spcAft>
                <a:spcPts val="0"/>
              </a:spcAft>
              <a:buFont typeface="+mj-lt"/>
              <a:buAutoNum type="alphaLcPeriod" startAt="28"/>
            </a:pPr>
            <a:endParaRPr lang="en-US" dirty="0"/>
          </a:p>
          <a:p>
            <a:pPr marL="1371600" lvl="4" indent="-457200">
              <a:spcAft>
                <a:spcPts val="0"/>
              </a:spcAft>
              <a:buFont typeface="+mj-lt"/>
              <a:buAutoNum type="alphaLcPeriod" startAt="28"/>
            </a:pPr>
            <a:endParaRPr lang="en-US" dirty="0" smtClean="0"/>
          </a:p>
          <a:p>
            <a:pPr marL="1371600" lvl="4" indent="-457200">
              <a:spcAft>
                <a:spcPts val="0"/>
              </a:spcAft>
              <a:buFont typeface="+mj-lt"/>
              <a:buAutoNum type="alphaLcPeriod" startAt="28"/>
            </a:pP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828800"/>
            <a:ext cx="6357938" cy="4339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7444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29"/>
            </a:pPr>
            <a:r>
              <a:rPr lang="en-US" dirty="0" smtClean="0"/>
              <a:t>Add </a:t>
            </a:r>
            <a:r>
              <a:rPr lang="en-US" dirty="0"/>
              <a:t>the text description </a:t>
            </a:r>
            <a:r>
              <a:rPr lang="en-US" dirty="0" smtClean="0"/>
              <a:t>“</a:t>
            </a:r>
            <a:r>
              <a:rPr lang="en-US" dirty="0" smtClean="0">
                <a:solidFill>
                  <a:srgbClr val="002060"/>
                </a:solidFill>
              </a:rPr>
              <a:t>Local </a:t>
            </a:r>
            <a:r>
              <a:rPr lang="en-US" dirty="0">
                <a:solidFill>
                  <a:srgbClr val="002060"/>
                </a:solidFill>
              </a:rPr>
              <a:t>variable for the Boolean input parameter</a:t>
            </a:r>
            <a:r>
              <a:rPr lang="en-US" dirty="0" smtClean="0"/>
              <a:t>”, </a:t>
            </a:r>
            <a:r>
              <a:rPr lang="en-US" dirty="0"/>
              <a:t>select </a:t>
            </a:r>
            <a:r>
              <a:rPr lang="en-US" b="1" dirty="0" smtClean="0"/>
              <a:t>Boolean</a:t>
            </a:r>
            <a:r>
              <a:rPr lang="en-US" dirty="0" smtClean="0"/>
              <a:t> </a:t>
            </a:r>
            <a:r>
              <a:rPr lang="en-US" dirty="0"/>
              <a:t>from the available </a:t>
            </a:r>
            <a:r>
              <a:rPr lang="en-US" dirty="0" smtClean="0"/>
              <a:t>Value Types.</a:t>
            </a:r>
          </a:p>
          <a:p>
            <a:pPr marL="1371600" lvl="4" indent="-457200">
              <a:spcAft>
                <a:spcPts val="0"/>
              </a:spcAft>
              <a:buFont typeface="+mj-lt"/>
              <a:buAutoNum type="alphaLcPeriod" startAt="29"/>
            </a:pPr>
            <a:endParaRPr lang="en-US" dirty="0"/>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9"/>
            </a:pPr>
            <a:endParaRPr lang="en-US" dirty="0"/>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9"/>
            </a:pPr>
            <a:endParaRPr lang="en-US" dirty="0"/>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9"/>
            </a:pPr>
            <a:endParaRPr lang="en-US" dirty="0"/>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9"/>
            </a:pPr>
            <a:endParaRPr lang="en-US" dirty="0"/>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9"/>
            </a:pPr>
            <a:endParaRPr lang="en-US" dirty="0"/>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9"/>
            </a:pPr>
            <a:endParaRPr lang="en-US" dirty="0"/>
          </a:p>
          <a:p>
            <a:pPr marL="1371600" lvl="4" indent="-457200">
              <a:spcAft>
                <a:spcPts val="0"/>
              </a:spcAft>
              <a:buFont typeface="+mj-lt"/>
              <a:buAutoNum type="alphaLcPeriod" startAt="29"/>
            </a:pPr>
            <a:endParaRPr lang="en-US" dirty="0" smtClean="0"/>
          </a:p>
          <a:p>
            <a:pPr marL="1371600" lvl="4" indent="-457200">
              <a:spcAft>
                <a:spcPts val="0"/>
              </a:spcAft>
              <a:buFont typeface="+mj-lt"/>
              <a:buAutoNum type="alphaLcPeriod" startAt="29"/>
            </a:pP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0002" y="1828800"/>
            <a:ext cx="6419598"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0378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30"/>
            </a:pPr>
            <a:r>
              <a:rPr lang="en-US" dirty="0" smtClean="0"/>
              <a:t>Next, we are going to associate this parameter with the boolFlag input fact.</a:t>
            </a:r>
          </a:p>
          <a:p>
            <a:pPr marL="1371600" lvl="4" indent="-457200">
              <a:spcAft>
                <a:spcPts val="0"/>
              </a:spcAft>
              <a:buFont typeface="+mj-lt"/>
              <a:buAutoNum type="alphaLcPeriod" startAt="30"/>
            </a:pPr>
            <a:endParaRPr lang="en-US" dirty="0"/>
          </a:p>
          <a:p>
            <a:pPr marL="1377950" lvl="4" indent="0">
              <a:spcAft>
                <a:spcPts val="0"/>
              </a:spcAft>
              <a:buNone/>
            </a:pPr>
            <a:r>
              <a:rPr lang="en-US" dirty="0" smtClean="0"/>
              <a:t>Select the     icon from the Parameters title bar.  Select the boolFlag item underneath the InputFacts section, press OK.</a:t>
            </a:r>
          </a:p>
          <a:p>
            <a:pPr marL="1371600" lvl="4" indent="-457200">
              <a:spcAft>
                <a:spcPts val="0"/>
              </a:spcAft>
              <a:buFont typeface="+mj-lt"/>
              <a:buAutoNum type="alphaLcPeriod" startAt="30"/>
            </a:pPr>
            <a:endParaRPr lang="en-US" dirty="0"/>
          </a:p>
          <a:p>
            <a:pPr marL="1371600" lvl="4" indent="-457200">
              <a:spcAft>
                <a:spcPts val="0"/>
              </a:spcAft>
              <a:buFont typeface="+mj-lt"/>
              <a:buAutoNum type="alphaLcPeriod" startAt="30"/>
            </a:pPr>
            <a:endParaRPr lang="en-US" dirty="0" smtClean="0"/>
          </a:p>
          <a:p>
            <a:pPr marL="1371600" lvl="4" indent="-457200">
              <a:spcAft>
                <a:spcPts val="0"/>
              </a:spcAft>
              <a:buFont typeface="+mj-lt"/>
              <a:buAutoNum type="alphaLcPeriod" startAt="30"/>
            </a:pPr>
            <a:endParaRPr lang="en-US" dirty="0"/>
          </a:p>
          <a:p>
            <a:pPr marL="1371600" lvl="4" indent="-457200">
              <a:spcAft>
                <a:spcPts val="0"/>
              </a:spcAft>
              <a:buFont typeface="+mj-lt"/>
              <a:buAutoNum type="alphaLcPeriod" startAt="30"/>
            </a:pPr>
            <a:endParaRPr lang="en-US" dirty="0" smtClean="0"/>
          </a:p>
          <a:p>
            <a:pPr marL="1371600" lvl="4" indent="-457200">
              <a:spcAft>
                <a:spcPts val="0"/>
              </a:spcAft>
              <a:buFont typeface="+mj-lt"/>
              <a:buAutoNum type="alphaLcPeriod" startAt="30"/>
            </a:pPr>
            <a:endParaRPr lang="en-US" dirty="0"/>
          </a:p>
          <a:p>
            <a:pPr marL="1371600" lvl="4" indent="-457200">
              <a:spcAft>
                <a:spcPts val="0"/>
              </a:spcAft>
              <a:buFont typeface="+mj-lt"/>
              <a:buAutoNum type="alphaLcPeriod" startAt="30"/>
            </a:pPr>
            <a:endParaRPr lang="en-US" dirty="0" smtClean="0"/>
          </a:p>
          <a:p>
            <a:pPr marL="1371600" lvl="4" indent="-457200">
              <a:spcAft>
                <a:spcPts val="0"/>
              </a:spcAft>
              <a:buFont typeface="+mj-lt"/>
              <a:buAutoNum type="alphaLcPeriod" startAt="30"/>
            </a:pPr>
            <a:endParaRPr lang="en-US" dirty="0"/>
          </a:p>
          <a:p>
            <a:pPr marL="1371600" lvl="4" indent="-457200">
              <a:spcAft>
                <a:spcPts val="0"/>
              </a:spcAft>
              <a:buFont typeface="+mj-lt"/>
              <a:buAutoNum type="alphaLcPeriod" startAt="30"/>
            </a:pPr>
            <a:endParaRPr lang="en-US" dirty="0" smtClean="0"/>
          </a:p>
          <a:p>
            <a:pPr marL="1371600" lvl="4" indent="-457200">
              <a:spcAft>
                <a:spcPts val="0"/>
              </a:spcAft>
              <a:buFont typeface="+mj-lt"/>
              <a:buAutoNum type="alphaLcPeriod" startAt="30"/>
            </a:pPr>
            <a:endParaRPr lang="en-US" dirty="0"/>
          </a:p>
          <a:p>
            <a:pPr marL="1371600" lvl="4" indent="-457200">
              <a:spcAft>
                <a:spcPts val="0"/>
              </a:spcAft>
              <a:buFont typeface="+mj-lt"/>
              <a:buAutoNum type="alphaLcPeriod" startAt="30"/>
            </a:pPr>
            <a:endParaRPr lang="en-US" dirty="0" smtClean="0"/>
          </a:p>
          <a:p>
            <a:pPr marL="1371600" lvl="4" indent="-457200">
              <a:spcAft>
                <a:spcPts val="0"/>
              </a:spcAft>
              <a:buFont typeface="+mj-lt"/>
              <a:buAutoNum type="alphaLcPeriod" startAt="30"/>
            </a:pPr>
            <a:endParaRPr lang="en-US" dirty="0"/>
          </a:p>
          <a:p>
            <a:pPr marL="1371600" lvl="4" indent="-457200">
              <a:spcAft>
                <a:spcPts val="0"/>
              </a:spcAft>
              <a:buFont typeface="+mj-lt"/>
              <a:buAutoNum type="alphaLcPeriod" startAt="30"/>
            </a:pPr>
            <a:endParaRPr lang="en-US" dirty="0" smtClean="0"/>
          </a:p>
          <a:p>
            <a:pPr marL="1371600" lvl="4" indent="-457200">
              <a:spcAft>
                <a:spcPts val="0"/>
              </a:spcAft>
              <a:buFont typeface="+mj-lt"/>
              <a:buAutoNum type="alphaLcPeriod" startAt="30"/>
            </a:pPr>
            <a:endParaRPr lang="en-US" dirty="0"/>
          </a:p>
          <a:p>
            <a:pPr marL="1371600" lvl="4" indent="-457200">
              <a:spcAft>
                <a:spcPts val="0"/>
              </a:spcAft>
              <a:buFont typeface="+mj-lt"/>
              <a:buAutoNum type="alphaLcPeriod" startAt="30"/>
            </a:pPr>
            <a:endParaRPr lang="en-US" dirty="0" smtClean="0"/>
          </a:p>
          <a:p>
            <a:pPr marL="1371600" lvl="4" indent="-457200">
              <a:spcAft>
                <a:spcPts val="0"/>
              </a:spcAft>
              <a:buFont typeface="+mj-lt"/>
              <a:buAutoNum type="alphaLcPeriod" startAt="30"/>
            </a:pP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695450"/>
            <a:ext cx="200025" cy="20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247900"/>
            <a:ext cx="3571875" cy="415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63284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Agenda - Delivery</a:t>
            </a:r>
            <a:endParaRPr lang="en-US" dirty="0"/>
          </a:p>
        </p:txBody>
      </p:sp>
      <p:sp>
        <p:nvSpPr>
          <p:cNvPr id="3" name="Content Placeholder 2"/>
          <p:cNvSpPr>
            <a:spLocks noGrp="1"/>
          </p:cNvSpPr>
          <p:nvPr>
            <p:ph idx="1"/>
          </p:nvPr>
        </p:nvSpPr>
        <p:spPr/>
        <p:txBody>
          <a:bodyPr/>
          <a:lstStyle/>
          <a:p>
            <a:pPr marL="457200" indent="-457200">
              <a:spcAft>
                <a:spcPts val="0"/>
              </a:spcAft>
              <a:buFont typeface="+mj-lt"/>
              <a:buAutoNum type="arabicPeriod"/>
            </a:pPr>
            <a:endParaRPr lang="en-US" dirty="0" smtClean="0"/>
          </a:p>
          <a:p>
            <a:pPr marL="457200" indent="-457200">
              <a:spcAft>
                <a:spcPts val="0"/>
              </a:spcAft>
              <a:buFont typeface="+mj-lt"/>
              <a:buAutoNum type="arabicPeriod"/>
            </a:pPr>
            <a:r>
              <a:rPr lang="en-US" dirty="0" smtClean="0"/>
              <a:t>Definition</a:t>
            </a:r>
          </a:p>
          <a:p>
            <a:pPr marL="457200" indent="-457200">
              <a:spcAft>
                <a:spcPts val="0"/>
              </a:spcAft>
              <a:buFont typeface="+mj-lt"/>
              <a:buAutoNum type="arabicPeriod"/>
            </a:pPr>
            <a:r>
              <a:rPr lang="en-US" dirty="0" smtClean="0"/>
              <a:t>Diagram</a:t>
            </a:r>
          </a:p>
          <a:p>
            <a:pPr marL="457200" indent="-457200">
              <a:spcAft>
                <a:spcPts val="0"/>
              </a:spcAft>
              <a:buFont typeface="+mj-lt"/>
              <a:buAutoNum type="arabicPeriod"/>
            </a:pPr>
            <a:r>
              <a:rPr lang="en-US" dirty="0"/>
              <a:t>Environment overviews including an overview SDLC for this service </a:t>
            </a:r>
          </a:p>
          <a:p>
            <a:pPr marL="457200" lvl="2" indent="0">
              <a:spcAft>
                <a:spcPts val="0"/>
              </a:spcAft>
              <a:buNone/>
            </a:pPr>
            <a:r>
              <a:rPr lang="en-US" dirty="0" smtClean="0"/>
              <a:t>A. 	</a:t>
            </a:r>
            <a:r>
              <a:rPr lang="en-US" dirty="0"/>
              <a:t>Specific Hardware for each environment (where relevant)</a:t>
            </a:r>
          </a:p>
          <a:p>
            <a:pPr marL="457200" indent="-457200">
              <a:spcAft>
                <a:spcPts val="0"/>
              </a:spcAft>
              <a:buFont typeface="+mj-lt"/>
              <a:buAutoNum type="arabicPeriod"/>
            </a:pPr>
            <a:r>
              <a:rPr lang="en-US" dirty="0" smtClean="0"/>
              <a:t>Example issue/request and requirements</a:t>
            </a:r>
          </a:p>
          <a:p>
            <a:pPr marL="457200" indent="-457200">
              <a:spcAft>
                <a:spcPts val="0"/>
              </a:spcAft>
              <a:buFont typeface="+mj-lt"/>
              <a:buAutoNum type="arabicPeriod"/>
            </a:pPr>
            <a:r>
              <a:rPr lang="en-US" dirty="0" smtClean="0"/>
              <a:t>How To:</a:t>
            </a:r>
          </a:p>
          <a:p>
            <a:pPr marL="914400" lvl="2" indent="-457200">
              <a:spcAft>
                <a:spcPts val="0"/>
              </a:spcAft>
              <a:buFont typeface="+mj-lt"/>
              <a:buAutoNum type="alphaUcPeriod"/>
            </a:pPr>
            <a:r>
              <a:rPr lang="en-US" dirty="0" smtClean="0"/>
              <a:t>What do I need access to?</a:t>
            </a:r>
          </a:p>
          <a:p>
            <a:pPr marL="914400" lvl="2" indent="-457200">
              <a:spcAft>
                <a:spcPts val="0"/>
              </a:spcAft>
              <a:buFont typeface="+mj-lt"/>
              <a:buAutoNum type="alphaUcPeriod"/>
            </a:pPr>
            <a:r>
              <a:rPr lang="en-US" dirty="0" smtClean="0"/>
              <a:t>Where to I request access from?</a:t>
            </a:r>
          </a:p>
          <a:p>
            <a:pPr marL="914400" lvl="2" indent="-457200">
              <a:spcAft>
                <a:spcPts val="0"/>
              </a:spcAft>
              <a:buFont typeface="+mj-lt"/>
              <a:buAutoNum type="alphaUcPeriod"/>
            </a:pPr>
            <a:r>
              <a:rPr lang="en-US" dirty="0" smtClean="0"/>
              <a:t>How do I log in? </a:t>
            </a:r>
          </a:p>
          <a:p>
            <a:pPr marL="914400" lvl="2" indent="-457200">
              <a:spcAft>
                <a:spcPts val="0"/>
              </a:spcAft>
              <a:buFont typeface="+mj-lt"/>
              <a:buAutoNum type="alphaUcPeriod"/>
            </a:pPr>
            <a:r>
              <a:rPr lang="en-US" dirty="0" smtClean="0"/>
              <a:t>How do I build the solution to #4?</a:t>
            </a:r>
          </a:p>
          <a:p>
            <a:pPr marL="1143000" lvl="3" indent="-457200">
              <a:spcAft>
                <a:spcPts val="0"/>
              </a:spcAft>
              <a:buFont typeface="+mj-lt"/>
              <a:buAutoNum type="arabicPeriod"/>
            </a:pPr>
            <a:r>
              <a:rPr lang="en-US" dirty="0" smtClean="0"/>
              <a:t>Assumptions/pre-requisites</a:t>
            </a:r>
          </a:p>
          <a:p>
            <a:pPr marL="1143000" lvl="3" indent="-457200">
              <a:spcAft>
                <a:spcPts val="0"/>
              </a:spcAft>
              <a:buFont typeface="+mj-lt"/>
              <a:buAutoNum type="arabicPeriod"/>
            </a:pPr>
            <a:r>
              <a:rPr lang="en-US" dirty="0" smtClean="0"/>
              <a:t>Step-by-Step instructions</a:t>
            </a:r>
          </a:p>
          <a:p>
            <a:pPr marL="1143000" lvl="3" indent="-457200">
              <a:spcAft>
                <a:spcPts val="0"/>
              </a:spcAft>
              <a:buFont typeface="+mj-lt"/>
              <a:buAutoNum type="arabicPeriod"/>
            </a:pPr>
            <a:r>
              <a:rPr lang="en-US" dirty="0" smtClean="0"/>
              <a:t>How do I save it?</a:t>
            </a:r>
          </a:p>
          <a:p>
            <a:pPr marL="1143000" lvl="3" indent="-457200">
              <a:spcAft>
                <a:spcPts val="0"/>
              </a:spcAft>
              <a:buFont typeface="+mj-lt"/>
              <a:buAutoNum type="arabicPeriod"/>
            </a:pPr>
            <a:r>
              <a:rPr lang="en-US" dirty="0" smtClean="0"/>
              <a:t>How do I test it</a:t>
            </a:r>
            <a:r>
              <a:rPr lang="en-US" dirty="0"/>
              <a:t>? </a:t>
            </a:r>
            <a:endParaRPr lang="en-US" dirty="0" smtClean="0"/>
          </a:p>
          <a:p>
            <a:pPr marL="1143000" lvl="3" indent="-457200">
              <a:spcAft>
                <a:spcPts val="0"/>
              </a:spcAft>
              <a:buFont typeface="+mj-lt"/>
              <a:buAutoNum type="arabicPeriod"/>
            </a:pPr>
            <a:r>
              <a:rPr lang="en-US" dirty="0" smtClean="0"/>
              <a:t>Who </a:t>
            </a:r>
            <a:r>
              <a:rPr lang="en-US" dirty="0"/>
              <a:t>QA’s my work</a:t>
            </a:r>
            <a:r>
              <a:rPr lang="en-US" dirty="0" smtClean="0"/>
              <a:t>?</a:t>
            </a:r>
          </a:p>
          <a:p>
            <a:pPr marL="1143000" lvl="3" indent="-457200">
              <a:spcAft>
                <a:spcPts val="0"/>
              </a:spcAft>
              <a:buFont typeface="+mj-lt"/>
              <a:buAutoNum type="arabicPeriod"/>
            </a:pPr>
            <a:r>
              <a:rPr lang="en-US" dirty="0" smtClean="0"/>
              <a:t>How do I migrate it to the next environment/prod?</a:t>
            </a:r>
          </a:p>
          <a:p>
            <a:pPr marL="0" indent="0">
              <a:spcAft>
                <a:spcPts val="0"/>
              </a:spcAft>
              <a:buNone/>
            </a:pPr>
            <a:endParaRPr lang="en-US" dirty="0"/>
          </a:p>
        </p:txBody>
      </p:sp>
    </p:spTree>
    <p:extLst>
      <p:ext uri="{BB962C8B-B14F-4D97-AF65-F5344CB8AC3E}">
        <p14:creationId xmlns:p14="http://schemas.microsoft.com/office/powerpoint/2010/main" val="1445391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31"/>
            </a:pPr>
            <a:r>
              <a:rPr lang="en-US" dirty="0" smtClean="0"/>
              <a:t>By associating our inBoolean Parameter to the boolFlag Input Fact, we have created the mapping necessary for testing our rule within GRAT.  </a:t>
            </a:r>
          </a:p>
          <a:p>
            <a:pPr marL="1371600" lvl="4" indent="-457200">
              <a:spcAft>
                <a:spcPts val="0"/>
              </a:spcAft>
              <a:buFont typeface="+mj-lt"/>
              <a:buAutoNum type="alphaLcPeriod" startAt="31"/>
            </a:pPr>
            <a:endParaRPr lang="en-US" dirty="0"/>
          </a:p>
          <a:p>
            <a:pPr marL="1377950" lvl="4" indent="0">
              <a:spcAft>
                <a:spcPts val="0"/>
              </a:spcAft>
              <a:buNone/>
            </a:pPr>
            <a:r>
              <a:rPr lang="en-US" sz="1200" dirty="0" smtClean="0"/>
              <a:t>“GRAT </a:t>
            </a:r>
            <a:r>
              <a:rPr lang="en-US" sz="1200" dirty="0"/>
              <a:t>maps the parameter values to the underlying fact model developed by the template developer, who understands the relationship between the parameters and the fact model. So, for rule testing to operate correctly, template developers must map parameters back to the underlying fact model</a:t>
            </a:r>
            <a:r>
              <a:rPr lang="en-US" sz="1200" dirty="0" smtClean="0"/>
              <a:t>.”</a:t>
            </a:r>
            <a:endParaRPr lang="en-US" sz="1200" dirty="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590800"/>
            <a:ext cx="5029200" cy="3733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1513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32"/>
            </a:pPr>
            <a:r>
              <a:rPr lang="en-US" dirty="0" smtClean="0"/>
              <a:t>Next we’ll map a parameter to </a:t>
            </a:r>
            <a:r>
              <a:rPr lang="en-US" dirty="0"/>
              <a:t>the </a:t>
            </a:r>
            <a:r>
              <a:rPr lang="en-US" dirty="0" smtClean="0"/>
              <a:t>msgString </a:t>
            </a:r>
            <a:r>
              <a:rPr lang="en-US" dirty="0"/>
              <a:t>Input </a:t>
            </a:r>
            <a:r>
              <a:rPr lang="en-US" dirty="0" smtClean="0"/>
              <a:t>Fact.  </a:t>
            </a:r>
            <a:endParaRPr lang="en-US" dirty="0"/>
          </a:p>
          <a:p>
            <a:pPr marL="1371600" lvl="4" indent="-457200">
              <a:spcAft>
                <a:spcPts val="0"/>
              </a:spcAft>
              <a:buFont typeface="+mj-lt"/>
              <a:buAutoNum type="alphaLcPeriod" startAt="32"/>
            </a:pPr>
            <a:endParaRPr lang="en-US" dirty="0"/>
          </a:p>
          <a:p>
            <a:pPr marL="1377950" lvl="4" indent="0">
              <a:spcAft>
                <a:spcPts val="0"/>
              </a:spcAft>
              <a:buNone/>
            </a:pPr>
            <a:r>
              <a:rPr lang="en-US" dirty="0"/>
              <a:t>On the Parameters title bar, press the      sign to add a new Parameter.  Name the parameter “</a:t>
            </a:r>
            <a:r>
              <a:rPr lang="en-US" dirty="0" smtClean="0">
                <a:solidFill>
                  <a:srgbClr val="002060"/>
                </a:solidFill>
              </a:rPr>
              <a:t>inString</a:t>
            </a:r>
            <a:r>
              <a:rPr lang="en-US" dirty="0" smtClean="0"/>
              <a:t>”, </a:t>
            </a:r>
            <a:r>
              <a:rPr lang="en-US" dirty="0"/>
              <a:t>keep the Parameter Type as “Input Value”, press OK.</a:t>
            </a:r>
          </a:p>
          <a:p>
            <a:pPr marL="1371600" lvl="4" indent="-457200">
              <a:spcAft>
                <a:spcPts val="0"/>
              </a:spcAft>
              <a:buFont typeface="+mj-lt"/>
              <a:buAutoNum type="alphaLcPeriod" startAt="32"/>
            </a:pPr>
            <a:endParaRPr lang="en-US" dirty="0" smtClean="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5424" y="1752600"/>
            <a:ext cx="180975"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1171" y="2590800"/>
            <a:ext cx="3571875"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5267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33"/>
            </a:pPr>
            <a:r>
              <a:rPr lang="en-US" dirty="0" smtClean="0"/>
              <a:t>A new inString </a:t>
            </a:r>
            <a:r>
              <a:rPr lang="en-US" dirty="0"/>
              <a:t>Parameter has now been added.  Next we’re going to add a </a:t>
            </a:r>
            <a:r>
              <a:rPr lang="en-US" dirty="0" smtClean="0"/>
              <a:t>description, define </a:t>
            </a:r>
            <a:r>
              <a:rPr lang="en-US" dirty="0"/>
              <a:t>the data </a:t>
            </a:r>
            <a:r>
              <a:rPr lang="en-US" dirty="0" smtClean="0"/>
              <a:t>type and this time give it a “Tool Tip” to provide context around the use of the parameter to the rule author within GRAT.</a:t>
            </a:r>
            <a:endParaRPr lang="en-US" dirty="0"/>
          </a:p>
          <a:p>
            <a:pPr marL="1371600" lvl="4" indent="-457200">
              <a:spcAft>
                <a:spcPts val="0"/>
              </a:spcAft>
              <a:buFont typeface="+mj-lt"/>
              <a:buAutoNum type="alphaLcPeriod" startAt="32"/>
            </a:pPr>
            <a:endParaRPr lang="en-US" dirty="0" smtClean="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349" y="2057400"/>
            <a:ext cx="5884851"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9043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34"/>
            </a:pPr>
            <a:r>
              <a:rPr lang="en-US" dirty="0" smtClean="0"/>
              <a:t>Add </a:t>
            </a:r>
            <a:r>
              <a:rPr lang="en-US" dirty="0"/>
              <a:t>the text description </a:t>
            </a:r>
            <a:r>
              <a:rPr lang="en-US" dirty="0" smtClean="0"/>
              <a:t>“</a:t>
            </a:r>
            <a:r>
              <a:rPr lang="en-US" dirty="0" smtClean="0">
                <a:solidFill>
                  <a:srgbClr val="002060"/>
                </a:solidFill>
              </a:rPr>
              <a:t>Local </a:t>
            </a:r>
            <a:r>
              <a:rPr lang="en-US" dirty="0">
                <a:solidFill>
                  <a:srgbClr val="002060"/>
                </a:solidFill>
              </a:rPr>
              <a:t>variable for the </a:t>
            </a:r>
            <a:r>
              <a:rPr lang="en-US" dirty="0" smtClean="0">
                <a:solidFill>
                  <a:srgbClr val="002060"/>
                </a:solidFill>
              </a:rPr>
              <a:t>Message String </a:t>
            </a:r>
            <a:r>
              <a:rPr lang="en-US" dirty="0">
                <a:solidFill>
                  <a:srgbClr val="002060"/>
                </a:solidFill>
              </a:rPr>
              <a:t>input parameter</a:t>
            </a:r>
            <a:r>
              <a:rPr lang="en-US" dirty="0"/>
              <a:t>”, select </a:t>
            </a:r>
            <a:r>
              <a:rPr lang="en-US" b="1" dirty="0" smtClean="0"/>
              <a:t>String</a:t>
            </a:r>
            <a:r>
              <a:rPr lang="en-US" dirty="0" smtClean="0"/>
              <a:t> </a:t>
            </a:r>
            <a:r>
              <a:rPr lang="en-US" dirty="0"/>
              <a:t>from the available Value </a:t>
            </a:r>
            <a:r>
              <a:rPr lang="en-US" dirty="0" smtClean="0"/>
              <a:t>Types, check the “Use Custom Tooltip” check box and add the </a:t>
            </a:r>
            <a:r>
              <a:rPr lang="en-US" dirty="0"/>
              <a:t>text “</a:t>
            </a:r>
            <a:r>
              <a:rPr lang="en-US" dirty="0">
                <a:solidFill>
                  <a:srgbClr val="002060"/>
                </a:solidFill>
              </a:rPr>
              <a:t>Input String (Your Name</a:t>
            </a:r>
            <a:r>
              <a:rPr lang="en-US" dirty="0" smtClean="0">
                <a:solidFill>
                  <a:srgbClr val="002060"/>
                </a:solidFill>
              </a:rPr>
              <a:t>)</a:t>
            </a:r>
            <a:r>
              <a:rPr lang="en-US" dirty="0" smtClean="0"/>
              <a:t>” to the tooltip textbox. </a:t>
            </a:r>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09800"/>
            <a:ext cx="5653162" cy="4121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0159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35"/>
            </a:pPr>
            <a:r>
              <a:rPr lang="en-US" dirty="0" smtClean="0"/>
              <a:t>Next</a:t>
            </a:r>
            <a:r>
              <a:rPr lang="en-US" dirty="0"/>
              <a:t>, we are going to associate this parameter with the </a:t>
            </a:r>
            <a:r>
              <a:rPr lang="en-US" dirty="0" smtClean="0"/>
              <a:t>msgString </a:t>
            </a:r>
            <a:r>
              <a:rPr lang="en-US" dirty="0"/>
              <a:t>input fact.</a:t>
            </a:r>
          </a:p>
          <a:p>
            <a:pPr marL="1371600" lvl="4" indent="-457200">
              <a:spcAft>
                <a:spcPts val="0"/>
              </a:spcAft>
              <a:buFont typeface="+mj-lt"/>
              <a:buAutoNum type="alphaLcPeriod" startAt="35"/>
            </a:pPr>
            <a:endParaRPr lang="en-US" dirty="0"/>
          </a:p>
          <a:p>
            <a:pPr marL="1377950" lvl="4" indent="0">
              <a:spcAft>
                <a:spcPts val="0"/>
              </a:spcAft>
              <a:buNone/>
            </a:pPr>
            <a:r>
              <a:rPr lang="en-US" dirty="0"/>
              <a:t>Select the     icon from the Parameters title bar.  Select the </a:t>
            </a:r>
            <a:r>
              <a:rPr lang="en-US" dirty="0" smtClean="0"/>
              <a:t>msgString </a:t>
            </a:r>
            <a:r>
              <a:rPr lang="en-US" dirty="0"/>
              <a:t>item underneath the InputFacts section, press OK.</a:t>
            </a:r>
          </a:p>
          <a:p>
            <a:pPr marL="1371600" lvl="4" indent="-457200">
              <a:spcAft>
                <a:spcPts val="0"/>
              </a:spcAft>
              <a:buFont typeface="+mj-lt"/>
              <a:buAutoNum type="alphaLcPeriod" startAt="34"/>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947677"/>
            <a:ext cx="200025" cy="20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2514600"/>
            <a:ext cx="327695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9947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36"/>
            </a:pPr>
            <a:r>
              <a:rPr lang="en-US" dirty="0" smtClean="0"/>
              <a:t>The inString </a:t>
            </a:r>
            <a:r>
              <a:rPr lang="en-US" dirty="0"/>
              <a:t>Parameter </a:t>
            </a:r>
            <a:r>
              <a:rPr lang="en-US" dirty="0" smtClean="0"/>
              <a:t>is now associated to </a:t>
            </a:r>
            <a:r>
              <a:rPr lang="en-US" dirty="0"/>
              <a:t>the </a:t>
            </a:r>
            <a:r>
              <a:rPr lang="en-US" dirty="0" smtClean="0"/>
              <a:t>msgString </a:t>
            </a:r>
            <a:r>
              <a:rPr lang="en-US" dirty="0"/>
              <a:t>Input </a:t>
            </a:r>
            <a:r>
              <a:rPr lang="en-US" dirty="0" smtClean="0"/>
              <a:t>Fact.    </a:t>
            </a:r>
            <a:endParaRPr lang="en-US" dirty="0"/>
          </a:p>
          <a:p>
            <a:pPr marL="1371600" lvl="4" indent="-457200">
              <a:spcAft>
                <a:spcPts val="0"/>
              </a:spcAft>
              <a:buFont typeface="+mj-lt"/>
              <a:buAutoNum type="alphaLcPeriod" startAt="36"/>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425" y="1600200"/>
            <a:ext cx="5972175"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5188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37"/>
            </a:pPr>
            <a:r>
              <a:rPr lang="en-US" dirty="0" smtClean="0"/>
              <a:t>Next we’ll map a parameter to </a:t>
            </a:r>
            <a:r>
              <a:rPr lang="en-US" dirty="0"/>
              <a:t>the </a:t>
            </a:r>
            <a:r>
              <a:rPr lang="en-US" dirty="0" smtClean="0"/>
              <a:t>msgString fact within our ResponseFact fact model.  </a:t>
            </a:r>
            <a:endParaRPr lang="en-US" dirty="0"/>
          </a:p>
          <a:p>
            <a:pPr marL="1371600" lvl="4" indent="-457200">
              <a:spcAft>
                <a:spcPts val="0"/>
              </a:spcAft>
              <a:buFont typeface="+mj-lt"/>
              <a:buAutoNum type="alphaLcPeriod" startAt="37"/>
            </a:pPr>
            <a:endParaRPr lang="en-US" dirty="0"/>
          </a:p>
          <a:p>
            <a:pPr marL="1377950" lvl="4" indent="0">
              <a:spcAft>
                <a:spcPts val="0"/>
              </a:spcAft>
              <a:buNone/>
            </a:pPr>
            <a:r>
              <a:rPr lang="en-US" dirty="0"/>
              <a:t>On the Parameters title bar, press the      sign to add a new Parameter.  Name the parameter </a:t>
            </a:r>
            <a:r>
              <a:rPr lang="en-US" dirty="0" smtClean="0"/>
              <a:t>“</a:t>
            </a:r>
            <a:r>
              <a:rPr lang="en-US" dirty="0" smtClean="0">
                <a:solidFill>
                  <a:srgbClr val="002060"/>
                </a:solidFill>
              </a:rPr>
              <a:t>outString</a:t>
            </a:r>
            <a:r>
              <a:rPr lang="en-US" dirty="0" smtClean="0"/>
              <a:t>”, </a:t>
            </a:r>
            <a:r>
              <a:rPr lang="en-US" dirty="0"/>
              <a:t>keep the Parameter Type as “Input Value”, press OK.</a:t>
            </a:r>
          </a:p>
          <a:p>
            <a:pPr marL="1371600" lvl="4" indent="-457200">
              <a:spcAft>
                <a:spcPts val="0"/>
              </a:spcAft>
              <a:buFont typeface="+mj-lt"/>
              <a:buAutoNum type="alphaLcPeriod" startAt="32"/>
            </a:pPr>
            <a:endParaRPr lang="en-US" dirty="0" smtClean="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5424" y="1952625"/>
            <a:ext cx="180975"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743200"/>
            <a:ext cx="3581400" cy="2085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9141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38"/>
            </a:pPr>
            <a:r>
              <a:rPr lang="en-US" dirty="0" smtClean="0"/>
              <a:t>A new outString </a:t>
            </a:r>
            <a:r>
              <a:rPr lang="en-US" dirty="0"/>
              <a:t>Parameter has now been added.  Next we’re going to add a </a:t>
            </a:r>
            <a:r>
              <a:rPr lang="en-US" dirty="0" smtClean="0"/>
              <a:t>description, define </a:t>
            </a:r>
            <a:r>
              <a:rPr lang="en-US" dirty="0"/>
              <a:t>the data </a:t>
            </a:r>
            <a:r>
              <a:rPr lang="en-US" dirty="0" smtClean="0"/>
              <a:t>type and give it a “Tool Tip” to provide context around the use of the parameter to the rule author within GRAT.</a:t>
            </a:r>
            <a:endParaRPr lang="en-US" dirty="0"/>
          </a:p>
          <a:p>
            <a:pPr marL="1371600" lvl="4" indent="-457200">
              <a:spcAft>
                <a:spcPts val="0"/>
              </a:spcAft>
              <a:buFont typeface="+mj-lt"/>
              <a:buAutoNum type="alphaLcPeriod" startAt="32"/>
            </a:pPr>
            <a:endParaRPr lang="en-US" dirty="0" smtClean="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239" y="2057400"/>
            <a:ext cx="5882161"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8535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39"/>
            </a:pPr>
            <a:r>
              <a:rPr lang="en-US" dirty="0" smtClean="0"/>
              <a:t>A</a:t>
            </a:r>
            <a:r>
              <a:rPr lang="en-US" dirty="0"/>
              <a:t>dd the text description </a:t>
            </a:r>
            <a:r>
              <a:rPr lang="en-US" dirty="0" smtClean="0"/>
              <a:t>“</a:t>
            </a:r>
            <a:r>
              <a:rPr lang="en-US" dirty="0">
                <a:solidFill>
                  <a:srgbClr val="002060"/>
                </a:solidFill>
              </a:rPr>
              <a:t>Local variable for the </a:t>
            </a:r>
            <a:r>
              <a:rPr lang="en-US" dirty="0" smtClean="0">
                <a:solidFill>
                  <a:srgbClr val="002060"/>
                </a:solidFill>
              </a:rPr>
              <a:t>Message String output variable</a:t>
            </a:r>
            <a:r>
              <a:rPr lang="en-US" dirty="0" smtClean="0"/>
              <a:t>”, </a:t>
            </a:r>
            <a:r>
              <a:rPr lang="en-US" dirty="0"/>
              <a:t>select </a:t>
            </a:r>
            <a:r>
              <a:rPr lang="en-US" b="1" dirty="0"/>
              <a:t>String</a:t>
            </a:r>
            <a:r>
              <a:rPr lang="en-US" dirty="0"/>
              <a:t> from the available Value Types, check the “Use Custom Tooltip” check box and add the text </a:t>
            </a:r>
            <a:r>
              <a:rPr lang="en-US" dirty="0" smtClean="0"/>
              <a:t>“</a:t>
            </a:r>
            <a:r>
              <a:rPr lang="en-US" dirty="0">
                <a:solidFill>
                  <a:srgbClr val="002060"/>
                </a:solidFill>
              </a:rPr>
              <a:t>Enter an output message here</a:t>
            </a:r>
            <a:r>
              <a:rPr lang="en-US" dirty="0" smtClean="0"/>
              <a:t>” </a:t>
            </a:r>
            <a:r>
              <a:rPr lang="en-US" dirty="0"/>
              <a:t>to the tooltip textbox. </a:t>
            </a:r>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1" y="2286000"/>
            <a:ext cx="6324600" cy="4129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8407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40"/>
            </a:pPr>
            <a:r>
              <a:rPr lang="en-US" dirty="0"/>
              <a:t>N</a:t>
            </a:r>
            <a:r>
              <a:rPr lang="en-US" dirty="0" smtClean="0"/>
              <a:t>ext</a:t>
            </a:r>
            <a:r>
              <a:rPr lang="en-US" dirty="0"/>
              <a:t>, we are going to associate this parameter with the msgString </a:t>
            </a:r>
            <a:r>
              <a:rPr lang="en-US" dirty="0" smtClean="0"/>
              <a:t>output response </a:t>
            </a:r>
            <a:r>
              <a:rPr lang="en-US" dirty="0"/>
              <a:t>fact.</a:t>
            </a:r>
          </a:p>
          <a:p>
            <a:pPr marL="1371600" lvl="4" indent="-457200">
              <a:spcAft>
                <a:spcPts val="0"/>
              </a:spcAft>
              <a:buFont typeface="+mj-lt"/>
              <a:buAutoNum type="alphaLcPeriod" startAt="40"/>
            </a:pPr>
            <a:endParaRPr lang="en-US" dirty="0"/>
          </a:p>
          <a:p>
            <a:pPr marL="1377950" lvl="4" indent="0">
              <a:spcAft>
                <a:spcPts val="0"/>
              </a:spcAft>
              <a:buNone/>
            </a:pPr>
            <a:r>
              <a:rPr lang="en-US" dirty="0" smtClean="0"/>
              <a:t>Select the     icon from the Parameters title bar.  Select the msgString item underneath the ResponseFact section, press OK.</a:t>
            </a:r>
          </a:p>
          <a:p>
            <a:pPr marL="1371600" lvl="4" indent="-457200">
              <a:spcAft>
                <a:spcPts val="0"/>
              </a:spcAft>
              <a:buFont typeface="+mj-lt"/>
              <a:buAutoNum type="alphaLcPeriod" startAt="39"/>
            </a:pPr>
            <a:endParaRPr lang="en-US" dirty="0" smtClean="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947677"/>
            <a:ext cx="200025" cy="209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515006"/>
            <a:ext cx="3276600" cy="3809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0505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*From Basic 1&amp;2*</a:t>
            </a:r>
            <a:endParaRPr lang="en-US" dirty="0"/>
          </a:p>
        </p:txBody>
      </p:sp>
      <p:sp>
        <p:nvSpPr>
          <p:cNvPr id="4" name="Content Placeholder 2"/>
          <p:cNvSpPr txBox="1">
            <a:spLocks/>
          </p:cNvSpPr>
          <p:nvPr/>
        </p:nvSpPr>
        <p:spPr>
          <a:xfrm>
            <a:off x="455613" y="990600"/>
            <a:ext cx="4040187" cy="1676400"/>
          </a:xfrm>
          <a:prstGeom prst="rect">
            <a:avLst/>
          </a:prstGeom>
        </p:spPr>
        <p:txBody>
          <a:bodyPr vert="horz" lIns="0" tIns="0" rIns="0" bIns="0" rtlCol="0">
            <a:normAutofit fontScale="70000" lnSpcReduction="20000"/>
          </a:bodyPr>
          <a:lstStyle>
            <a:lvl1pPr marL="228600" indent="-228600" algn="l" defTabSz="914400" rtl="0" eaLnBrk="1" latinLnBrk="0" hangingPunct="1">
              <a:lnSpc>
                <a:spcPct val="100000"/>
              </a:lnSpc>
              <a:spcBef>
                <a:spcPts val="0"/>
              </a:spcBef>
              <a:spcAft>
                <a:spcPts val="600"/>
              </a:spcAft>
              <a:buClr>
                <a:schemeClr val="accent1"/>
              </a:buClr>
              <a:buFont typeface="Arial" pitchFamily="34" charset="0"/>
              <a:buChar char="•"/>
              <a:defRPr sz="2000" kern="1200">
                <a:solidFill>
                  <a:schemeClr val="tx1"/>
                </a:solidFill>
                <a:latin typeface="Arial" pitchFamily="34" charset="0"/>
                <a:ea typeface="+mn-ea"/>
                <a:cs typeface="Arial" pitchFamily="34" charset="0"/>
              </a:defRPr>
            </a:lvl1pPr>
            <a:lvl2pPr marL="457200" indent="-228600" algn="l" defTabSz="914400" rtl="0" eaLnBrk="1" latinLnBrk="0" hangingPunct="1">
              <a:lnSpc>
                <a:spcPct val="100000"/>
              </a:lnSpc>
              <a:spcBef>
                <a:spcPts val="0"/>
              </a:spcBef>
              <a:spcAft>
                <a:spcPts val="600"/>
              </a:spcAft>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lnSpc>
                <a:spcPct val="100000"/>
              </a:lnSpc>
              <a:spcBef>
                <a:spcPts val="0"/>
              </a:spcBef>
              <a:spcAft>
                <a:spcPts val="600"/>
              </a:spcAft>
              <a:buFont typeface="Arial" pitchFamily="34" charset="0"/>
              <a:buChar char="–"/>
              <a:defRPr sz="1600" kern="1200">
                <a:solidFill>
                  <a:schemeClr val="tx1"/>
                </a:solidFill>
                <a:latin typeface="Arial" pitchFamily="34" charset="0"/>
                <a:ea typeface="+mn-ea"/>
                <a:cs typeface="Arial" pitchFamily="34" charset="0"/>
              </a:defRPr>
            </a:lvl4pPr>
            <a:lvl5pPr marL="11430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defRPr/>
            </a:pPr>
            <a:endParaRPr lang="en-US" sz="1800" dirty="0" smtClean="0">
              <a:solidFill>
                <a:srgbClr val="FF0000"/>
              </a:solidFill>
            </a:endParaRPr>
          </a:p>
          <a:p>
            <a:pPr marL="0" indent="0">
              <a:buNone/>
              <a:defRPr/>
            </a:pPr>
            <a:r>
              <a:rPr lang="en-US" sz="1800" dirty="0" smtClean="0">
                <a:solidFill>
                  <a:srgbClr val="FF0000"/>
                </a:solidFill>
              </a:rPr>
              <a:t>Product Overview….</a:t>
            </a:r>
          </a:p>
          <a:p>
            <a:pPr marL="0" indent="0">
              <a:buNone/>
              <a:defRPr/>
            </a:pPr>
            <a:r>
              <a:rPr lang="en-US" sz="1200" dirty="0"/>
              <a:t>Genesys Rules System (GRS) provides the ability to develop, author, and evaluate business rules. A business rule is a piece of logic defined by a business analyst. These rules are evaluated in a Rules Engine based upon requests received from client applications such as intelligent Workload Distribution, Genesys Web Engagement and Genesys Conversation Manager</a:t>
            </a:r>
            <a:r>
              <a:rPr lang="en-US" sz="1200" dirty="0" smtClean="0"/>
              <a:t>.</a:t>
            </a:r>
          </a:p>
          <a:p>
            <a:pPr marL="693738"/>
            <a:r>
              <a:rPr lang="en-US" sz="1200" dirty="0"/>
              <a:t>GRS consists of three software components: </a:t>
            </a:r>
          </a:p>
          <a:p>
            <a:pPr marL="922338" lvl="1"/>
            <a:r>
              <a:rPr lang="en-US" sz="1000" dirty="0"/>
              <a:t>Genesys Rules Development Tool (GRDT)</a:t>
            </a:r>
          </a:p>
          <a:p>
            <a:pPr marL="922338" lvl="1"/>
            <a:r>
              <a:rPr lang="en-US" sz="1000" dirty="0"/>
              <a:t>Genesys Rules Authoring Tool (GRAT)</a:t>
            </a:r>
          </a:p>
          <a:p>
            <a:pPr marL="922338" lvl="1"/>
            <a:r>
              <a:rPr lang="en-US" sz="1000" dirty="0"/>
              <a:t>Genesys Rules Engine (GRE</a:t>
            </a:r>
            <a:r>
              <a:rPr lang="en-US" sz="1000" dirty="0" smtClean="0"/>
              <a:t>)</a:t>
            </a:r>
            <a:endParaRPr lang="en-US" sz="1600" dirty="0" smtClean="0">
              <a:solidFill>
                <a:srgbClr val="FF0000"/>
              </a:solidFill>
            </a:endParaRPr>
          </a:p>
        </p:txBody>
      </p:sp>
      <p:sp>
        <p:nvSpPr>
          <p:cNvPr id="5" name="Content Placeholder 3"/>
          <p:cNvSpPr txBox="1">
            <a:spLocks/>
          </p:cNvSpPr>
          <p:nvPr/>
        </p:nvSpPr>
        <p:spPr>
          <a:xfrm>
            <a:off x="381000" y="2743200"/>
            <a:ext cx="4114800" cy="1676400"/>
          </a:xfrm>
          <a:prstGeom prst="rect">
            <a:avLst/>
          </a:prstGeom>
        </p:spPr>
        <p:txBody>
          <a:bodyPr/>
          <a:lstStyle>
            <a:lvl1pPr marL="228600" indent="-228600" algn="l" defTabSz="914400" rtl="0" eaLnBrk="1" latinLnBrk="0" hangingPunct="1">
              <a:lnSpc>
                <a:spcPct val="100000"/>
              </a:lnSpc>
              <a:spcBef>
                <a:spcPts val="0"/>
              </a:spcBef>
              <a:spcAft>
                <a:spcPts val="600"/>
              </a:spcAft>
              <a:buClr>
                <a:schemeClr val="accent1"/>
              </a:buClr>
              <a:buFont typeface="Arial" pitchFamily="34" charset="0"/>
              <a:buChar char="•"/>
              <a:defRPr sz="2000" kern="1200">
                <a:solidFill>
                  <a:schemeClr val="tx1"/>
                </a:solidFill>
                <a:latin typeface="Arial" pitchFamily="34" charset="0"/>
                <a:ea typeface="+mn-ea"/>
                <a:cs typeface="Arial" pitchFamily="34" charset="0"/>
              </a:defRPr>
            </a:lvl1pPr>
            <a:lvl2pPr marL="457200" indent="-228600" algn="l" defTabSz="914400" rtl="0" eaLnBrk="1" latinLnBrk="0" hangingPunct="1">
              <a:lnSpc>
                <a:spcPct val="100000"/>
              </a:lnSpc>
              <a:spcBef>
                <a:spcPts val="0"/>
              </a:spcBef>
              <a:spcAft>
                <a:spcPts val="600"/>
              </a:spcAft>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lnSpc>
                <a:spcPct val="100000"/>
              </a:lnSpc>
              <a:spcBef>
                <a:spcPts val="0"/>
              </a:spcBef>
              <a:spcAft>
                <a:spcPts val="600"/>
              </a:spcAft>
              <a:buFont typeface="Arial" pitchFamily="34" charset="0"/>
              <a:buChar char="–"/>
              <a:defRPr sz="1600" kern="1200">
                <a:solidFill>
                  <a:schemeClr val="tx1"/>
                </a:solidFill>
                <a:latin typeface="Arial" pitchFamily="34" charset="0"/>
                <a:ea typeface="+mn-ea"/>
                <a:cs typeface="Arial" pitchFamily="34" charset="0"/>
              </a:defRPr>
            </a:lvl4pPr>
            <a:lvl5pPr marL="11430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700" dirty="0" smtClean="0">
                <a:solidFill>
                  <a:srgbClr val="FF0000"/>
                </a:solidFill>
              </a:rPr>
              <a:t>In Support of….</a:t>
            </a:r>
          </a:p>
          <a:p>
            <a:pPr marL="0" indent="0">
              <a:buNone/>
              <a:defRPr/>
            </a:pPr>
            <a:r>
              <a:rPr lang="en-US" sz="1100" dirty="0" smtClean="0"/>
              <a:t>GRS is a component of the overall Genesys Framework and is used within the VCCEEM architecture.  GRS is integrated into Genesys Orchestration Server scripts in use today by VCC applications such as;  IVR (CPV/AAEP), ICM and VCCD.</a:t>
            </a:r>
          </a:p>
          <a:p>
            <a:pPr marL="0" indent="0">
              <a:buNone/>
              <a:defRPr/>
            </a:pPr>
            <a:r>
              <a:rPr lang="en-US" sz="1100" dirty="0" smtClean="0"/>
              <a:t>GRE allows us to separate the Business Logic from the scripting logic, by externalizing the “Rule” into a separate process, allowing for greater flexibility and rapid change.</a:t>
            </a:r>
            <a:endParaRPr lang="en-US" sz="1100" dirty="0"/>
          </a:p>
        </p:txBody>
      </p:sp>
      <p:sp>
        <p:nvSpPr>
          <p:cNvPr id="6" name="Content Placeholder 3"/>
          <p:cNvSpPr txBox="1">
            <a:spLocks/>
          </p:cNvSpPr>
          <p:nvPr/>
        </p:nvSpPr>
        <p:spPr bwMode="auto">
          <a:xfrm>
            <a:off x="381000" y="4419600"/>
            <a:ext cx="42291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lnSpc>
                <a:spcPct val="95000"/>
              </a:lnSpc>
              <a:spcAft>
                <a:spcPct val="35000"/>
              </a:spcAft>
              <a:buClr>
                <a:schemeClr val="accent1"/>
              </a:buClr>
              <a:defRPr sz="1400">
                <a:solidFill>
                  <a:schemeClr val="tx1"/>
                </a:solidFill>
                <a:latin typeface="Arial" pitchFamily="34" charset="0"/>
                <a:ea typeface="Geneva" charset="-128"/>
                <a:cs typeface="Arial Unicode MS" pitchFamily="34" charset="-128"/>
              </a:defRPr>
            </a:lvl1pPr>
            <a:lvl2pPr marL="742950" indent="-285750" eaLnBrk="0" hangingPunct="0">
              <a:lnSpc>
                <a:spcPct val="95000"/>
              </a:lnSpc>
              <a:spcAft>
                <a:spcPct val="35000"/>
              </a:spcAft>
              <a:buClr>
                <a:schemeClr val="accent1"/>
              </a:buClr>
              <a:buSzPct val="90000"/>
              <a:buFont typeface="Arial" pitchFamily="34" charset="0"/>
              <a:buChar char="•"/>
              <a:defRPr sz="1400">
                <a:solidFill>
                  <a:schemeClr val="tx1"/>
                </a:solidFill>
                <a:latin typeface="Arial" pitchFamily="34" charset="0"/>
                <a:ea typeface="Arial Unicode MS" pitchFamily="34" charset="-128"/>
                <a:cs typeface="Arial Unicode MS" pitchFamily="34" charset="-128"/>
              </a:defRPr>
            </a:lvl2pPr>
            <a:lvl3pPr marL="1143000" indent="-228600" eaLnBrk="0" hangingPunct="0">
              <a:lnSpc>
                <a:spcPct val="95000"/>
              </a:lnSpc>
              <a:spcAft>
                <a:spcPct val="35000"/>
              </a:spcAft>
              <a:buChar char="–"/>
              <a:defRPr sz="1400">
                <a:solidFill>
                  <a:schemeClr val="tx1"/>
                </a:solidFill>
                <a:latin typeface="Arial" pitchFamily="34" charset="0"/>
                <a:ea typeface="Arial Unicode MS" pitchFamily="34" charset="-128"/>
                <a:cs typeface="Arial Unicode MS" pitchFamily="34" charset="-128"/>
              </a:defRPr>
            </a:lvl3pPr>
            <a:lvl4pPr marL="1600200" indent="-228600" eaLnBrk="0" hangingPunct="0">
              <a:lnSpc>
                <a:spcPct val="95000"/>
              </a:lnSpc>
              <a:spcAft>
                <a:spcPct val="35000"/>
              </a:spcAft>
              <a:buChar char="–"/>
              <a:defRPr sz="1400">
                <a:solidFill>
                  <a:schemeClr val="tx1"/>
                </a:solidFill>
                <a:latin typeface="Arial" pitchFamily="34" charset="0"/>
                <a:ea typeface="Arial Unicode MS" pitchFamily="34" charset="-128"/>
                <a:cs typeface="Arial Unicode MS" pitchFamily="34" charset="-128"/>
              </a:defRPr>
            </a:lvl4pPr>
            <a:lvl5pPr marL="2057400" indent="-228600" eaLnBrk="0" hangingPunct="0">
              <a:lnSpc>
                <a:spcPct val="95000"/>
              </a:lnSpc>
              <a:spcAft>
                <a:spcPct val="35000"/>
              </a:spcAft>
              <a:buChar char="»"/>
              <a:defRPr sz="1400">
                <a:solidFill>
                  <a:schemeClr val="tx1"/>
                </a:solidFill>
                <a:latin typeface="Arial" pitchFamily="34" charset="0"/>
                <a:ea typeface="Arial Unicode MS" pitchFamily="34" charset="-128"/>
                <a:cs typeface="Arial Unicode MS" pitchFamily="34" charset="-128"/>
              </a:defRPr>
            </a:lvl5pPr>
            <a:lvl6pPr marL="2514600" indent="-228600" eaLnBrk="0" fontAlgn="base" hangingPunct="0">
              <a:lnSpc>
                <a:spcPct val="95000"/>
              </a:lnSpc>
              <a:spcBef>
                <a:spcPct val="0"/>
              </a:spcBef>
              <a:spcAft>
                <a:spcPct val="35000"/>
              </a:spcAft>
              <a:buChar char="»"/>
              <a:defRPr sz="1400">
                <a:solidFill>
                  <a:schemeClr val="tx1"/>
                </a:solidFill>
                <a:latin typeface="Arial" pitchFamily="34" charset="0"/>
                <a:ea typeface="Arial Unicode MS" pitchFamily="34" charset="-128"/>
                <a:cs typeface="Arial Unicode MS" pitchFamily="34" charset="-128"/>
              </a:defRPr>
            </a:lvl6pPr>
            <a:lvl7pPr marL="2971800" indent="-228600" eaLnBrk="0" fontAlgn="base" hangingPunct="0">
              <a:lnSpc>
                <a:spcPct val="95000"/>
              </a:lnSpc>
              <a:spcBef>
                <a:spcPct val="0"/>
              </a:spcBef>
              <a:spcAft>
                <a:spcPct val="35000"/>
              </a:spcAft>
              <a:buChar char="»"/>
              <a:defRPr sz="1400">
                <a:solidFill>
                  <a:schemeClr val="tx1"/>
                </a:solidFill>
                <a:latin typeface="Arial" pitchFamily="34" charset="0"/>
                <a:ea typeface="Arial Unicode MS" pitchFamily="34" charset="-128"/>
                <a:cs typeface="Arial Unicode MS" pitchFamily="34" charset="-128"/>
              </a:defRPr>
            </a:lvl7pPr>
            <a:lvl8pPr marL="3429000" indent="-228600" eaLnBrk="0" fontAlgn="base" hangingPunct="0">
              <a:lnSpc>
                <a:spcPct val="95000"/>
              </a:lnSpc>
              <a:spcBef>
                <a:spcPct val="0"/>
              </a:spcBef>
              <a:spcAft>
                <a:spcPct val="35000"/>
              </a:spcAft>
              <a:buChar char="»"/>
              <a:defRPr sz="1400">
                <a:solidFill>
                  <a:schemeClr val="tx1"/>
                </a:solidFill>
                <a:latin typeface="Arial" pitchFamily="34" charset="0"/>
                <a:ea typeface="Arial Unicode MS" pitchFamily="34" charset="-128"/>
                <a:cs typeface="Arial Unicode MS" pitchFamily="34" charset="-128"/>
              </a:defRPr>
            </a:lvl8pPr>
            <a:lvl9pPr marL="3886200" indent="-228600" eaLnBrk="0" fontAlgn="base" hangingPunct="0">
              <a:lnSpc>
                <a:spcPct val="95000"/>
              </a:lnSpc>
              <a:spcBef>
                <a:spcPct val="0"/>
              </a:spcBef>
              <a:spcAft>
                <a:spcPct val="35000"/>
              </a:spcAft>
              <a:buChar char="»"/>
              <a:defRPr sz="1400">
                <a:solidFill>
                  <a:schemeClr val="tx1"/>
                </a:solidFill>
                <a:latin typeface="Arial" pitchFamily="34" charset="0"/>
                <a:ea typeface="Arial Unicode MS" pitchFamily="34" charset="-128"/>
                <a:cs typeface="Arial Unicode MS" pitchFamily="34" charset="-128"/>
              </a:defRPr>
            </a:lvl9pPr>
          </a:lstStyle>
          <a:p>
            <a:pPr>
              <a:buClr>
                <a:srgbClr val="D45D00"/>
              </a:buClr>
            </a:pPr>
            <a:r>
              <a:rPr lang="en-US" altLang="en-US" sz="1700" dirty="0">
                <a:solidFill>
                  <a:srgbClr val="FF0000"/>
                </a:solidFill>
              </a:rPr>
              <a:t>Supported By</a:t>
            </a:r>
            <a:r>
              <a:rPr lang="en-US" altLang="en-US" sz="1700" dirty="0" smtClean="0">
                <a:solidFill>
                  <a:srgbClr val="FF0000"/>
                </a:solidFill>
              </a:rPr>
              <a:t>:</a:t>
            </a:r>
          </a:p>
          <a:p>
            <a:pPr marL="285750">
              <a:buClr>
                <a:srgbClr val="D45D00"/>
              </a:buClr>
              <a:buFont typeface="Wingdings" panose="05000000000000000000" pitchFamily="2" charset="2"/>
              <a:buChar char="Ø"/>
            </a:pPr>
            <a:r>
              <a:rPr lang="en-US" altLang="en-US" dirty="0">
                <a:solidFill>
                  <a:srgbClr val="535659"/>
                </a:solidFill>
              </a:rPr>
              <a:t>Vendor:  Genesys</a:t>
            </a:r>
            <a:endParaRPr lang="en-US" altLang="en-US" dirty="0">
              <a:solidFill>
                <a:srgbClr val="63666A"/>
              </a:solidFill>
            </a:endParaRPr>
          </a:p>
          <a:p>
            <a:pPr marL="285750">
              <a:buClr>
                <a:srgbClr val="D45D00"/>
              </a:buClr>
              <a:buFont typeface="Wingdings" panose="05000000000000000000" pitchFamily="2" charset="2"/>
              <a:buChar char="Ø"/>
            </a:pPr>
            <a:r>
              <a:rPr lang="en-US" altLang="en-US" dirty="0">
                <a:solidFill>
                  <a:srgbClr val="535659"/>
                </a:solidFill>
              </a:rPr>
              <a:t>Optum Technology:</a:t>
            </a:r>
          </a:p>
          <a:p>
            <a:pPr lvl="1">
              <a:buClr>
                <a:srgbClr val="D45D00"/>
              </a:buClr>
              <a:buFontTx/>
              <a:buChar char="•"/>
            </a:pPr>
            <a:r>
              <a:rPr lang="en-US" altLang="en-US" dirty="0">
                <a:solidFill>
                  <a:srgbClr val="535659"/>
                </a:solidFill>
              </a:rPr>
              <a:t>Von Dvoracek, Anthony Cimo  – Technology Specialist / Product Development</a:t>
            </a:r>
          </a:p>
          <a:p>
            <a:pPr lvl="1">
              <a:buClr>
                <a:srgbClr val="D45D00"/>
              </a:buClr>
              <a:buFontTx/>
              <a:buChar char="•"/>
            </a:pPr>
            <a:r>
              <a:rPr lang="en-US" altLang="en-US" dirty="0">
                <a:solidFill>
                  <a:srgbClr val="535659"/>
                </a:solidFill>
              </a:rPr>
              <a:t>David </a:t>
            </a:r>
            <a:r>
              <a:rPr lang="en-US" altLang="en-US" dirty="0" smtClean="0">
                <a:solidFill>
                  <a:srgbClr val="535659"/>
                </a:solidFill>
              </a:rPr>
              <a:t>Fitzpatrick </a:t>
            </a:r>
            <a:r>
              <a:rPr lang="en-US" altLang="en-US" dirty="0">
                <a:solidFill>
                  <a:srgbClr val="535659"/>
                </a:solidFill>
              </a:rPr>
              <a:t>– Service Level Owner</a:t>
            </a:r>
          </a:p>
          <a:p>
            <a:pPr>
              <a:buClr>
                <a:srgbClr val="D45D00"/>
              </a:buClr>
            </a:pPr>
            <a:endParaRPr lang="en-US" altLang="en-US" sz="1700" dirty="0">
              <a:solidFill>
                <a:srgbClr val="FF0000"/>
              </a:solidFill>
            </a:endParaRPr>
          </a:p>
        </p:txBody>
      </p:sp>
      <p:pic>
        <p:nvPicPr>
          <p:cNvPr id="7" name="Picture 6" title="Euro_Call_Center_0118"/>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249861" y="1371601"/>
            <a:ext cx="3436939" cy="4381500"/>
          </a:xfrm>
          <a:prstGeom prst="rect">
            <a:avLst/>
          </a:prstGeom>
        </p:spPr>
      </p:pic>
    </p:spTree>
    <p:extLst>
      <p:ext uri="{BB962C8B-B14F-4D97-AF65-F5344CB8AC3E}">
        <p14:creationId xmlns:p14="http://schemas.microsoft.com/office/powerpoint/2010/main" val="2098519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41"/>
            </a:pPr>
            <a:r>
              <a:rPr lang="en-US" dirty="0" smtClean="0"/>
              <a:t>T</a:t>
            </a:r>
            <a:r>
              <a:rPr lang="en-US" dirty="0"/>
              <a:t>he </a:t>
            </a:r>
            <a:r>
              <a:rPr lang="en-US" dirty="0" smtClean="0"/>
              <a:t>outString Parameter </a:t>
            </a:r>
            <a:r>
              <a:rPr lang="en-US" dirty="0"/>
              <a:t>is now associated to the msgString </a:t>
            </a:r>
            <a:r>
              <a:rPr lang="en-US" dirty="0" smtClean="0"/>
              <a:t>Response Fact</a:t>
            </a:r>
            <a:r>
              <a:rPr lang="en-US" dirty="0"/>
              <a:t>. </a:t>
            </a:r>
            <a:endParaRPr lang="en-US" dirty="0" smtClean="0"/>
          </a:p>
          <a:p>
            <a:pPr marL="1371600" lvl="4" indent="-457200">
              <a:spcAft>
                <a:spcPts val="0"/>
              </a:spcAft>
              <a:buFont typeface="+mj-lt"/>
              <a:buAutoNum type="alphaLcPeriod" startAt="41"/>
            </a:pPr>
            <a:endParaRPr lang="en-US" dirty="0" smtClean="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9686" y="1828800"/>
            <a:ext cx="6618514" cy="434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3041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42"/>
            </a:pPr>
            <a:r>
              <a:rPr lang="en-US" dirty="0" smtClean="0"/>
              <a:t>Save </a:t>
            </a:r>
            <a:r>
              <a:rPr lang="en-US" dirty="0"/>
              <a:t>your changes using either the Save Icon       or the File </a:t>
            </a:r>
            <a:r>
              <a:rPr lang="en-US" dirty="0">
                <a:sym typeface="Wingdings" panose="05000000000000000000" pitchFamily="2" charset="2"/>
              </a:rPr>
              <a:t> Save </a:t>
            </a:r>
            <a:r>
              <a:rPr lang="en-US" dirty="0" smtClean="0">
                <a:sym typeface="Wingdings" panose="05000000000000000000" pitchFamily="2" charset="2"/>
              </a:rPr>
              <a:t>menu</a:t>
            </a:r>
          </a:p>
          <a:p>
            <a:pPr marL="1371600" lvl="4" indent="-457200">
              <a:spcAft>
                <a:spcPts val="0"/>
              </a:spcAft>
              <a:buFont typeface="+mj-lt"/>
              <a:buAutoNum type="alphaLcPeriod" startAt="42"/>
            </a:pPr>
            <a:endParaRPr lang="en-US" dirty="0" smtClean="0">
              <a:sym typeface="Wingdings" panose="05000000000000000000" pitchFamily="2" charset="2"/>
            </a:endParaRPr>
          </a:p>
          <a:p>
            <a:pPr marL="1371600" lvl="4" indent="-457200">
              <a:spcAft>
                <a:spcPts val="0"/>
              </a:spcAft>
              <a:buFont typeface="+mj-lt"/>
              <a:buAutoNum type="alphaLcPeriod" startAt="42"/>
            </a:pPr>
            <a:r>
              <a:rPr lang="en-US" dirty="0"/>
              <a:t>We have defined the inputs and outputs to our </a:t>
            </a:r>
            <a:r>
              <a:rPr lang="en-US" dirty="0" smtClean="0"/>
              <a:t>Rule as Facts within the Fact Model, and we’ve identified the Parameters to be used for mapping these inputs/outputs.  Now we need to define the Rule Language Mapping between the Fact Models and the Parameters.</a:t>
            </a:r>
          </a:p>
          <a:p>
            <a:pPr marL="1371600" lvl="4" indent="-457200">
              <a:spcAft>
                <a:spcPts val="0"/>
              </a:spcAft>
              <a:buFont typeface="+mj-lt"/>
              <a:buAutoNum type="alphaLcPeriod" startAt="42"/>
            </a:pPr>
            <a:endParaRPr lang="en-US" dirty="0"/>
          </a:p>
          <a:p>
            <a:pPr marL="1377950" lvl="4" indent="0">
              <a:spcAft>
                <a:spcPts val="0"/>
              </a:spcAft>
              <a:buNone/>
            </a:pPr>
            <a:r>
              <a:rPr lang="en-US" dirty="0" smtClean="0"/>
              <a:t>The InputFacts, which contain our input parameters, are configured as a  Condition.  So we will define the Rule Language Mapping for our inputs within the Conditions editor.</a:t>
            </a:r>
          </a:p>
          <a:p>
            <a:pPr marL="1377950" lvl="4" indent="0">
              <a:spcAft>
                <a:spcPts val="0"/>
              </a:spcAft>
              <a:buNone/>
            </a:pPr>
            <a:endParaRPr lang="en-US" dirty="0"/>
          </a:p>
          <a:p>
            <a:pPr marL="1377950" lvl="4" indent="0">
              <a:spcAft>
                <a:spcPts val="0"/>
              </a:spcAft>
              <a:buNone/>
            </a:pPr>
            <a:r>
              <a:rPr lang="en-US" dirty="0" smtClean="0"/>
              <a:t>The ResponseFact, which contains our single output variable, is configured as an Action.  So we will define the Rule Language Mapping for our output/response within the Actions editor.</a:t>
            </a:r>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5524" y="1285875"/>
            <a:ext cx="1619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6958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44"/>
            </a:pPr>
            <a:r>
              <a:rPr lang="en-US" dirty="0" smtClean="0"/>
              <a:t>We’ll start with the InputFacts and the Conditions Editor.  From </a:t>
            </a:r>
            <a:r>
              <a:rPr lang="en-US" dirty="0"/>
              <a:t>the Project Explorer Window, double-click the </a:t>
            </a:r>
            <a:r>
              <a:rPr lang="en-US" b="1" dirty="0" smtClean="0"/>
              <a:t>Conditions</a:t>
            </a:r>
            <a:r>
              <a:rPr lang="en-US" dirty="0" smtClean="0"/>
              <a:t> </a:t>
            </a:r>
            <a:r>
              <a:rPr lang="en-US" dirty="0"/>
              <a:t>item to open the </a:t>
            </a:r>
            <a:r>
              <a:rPr lang="en-US" dirty="0" smtClean="0"/>
              <a:t>Conditions </a:t>
            </a:r>
            <a:r>
              <a:rPr lang="en-US" dirty="0"/>
              <a:t>Editor </a:t>
            </a:r>
            <a:r>
              <a:rPr lang="en-US" dirty="0" smtClean="0"/>
              <a:t>window</a:t>
            </a:r>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101450"/>
            <a:ext cx="7467600" cy="414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2617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45"/>
            </a:pPr>
            <a:r>
              <a:rPr lang="en-US" dirty="0" smtClean="0"/>
              <a:t>Let’s start with creating the Rule Language Condition for the </a:t>
            </a:r>
            <a:r>
              <a:rPr lang="en-US" b="1" dirty="0" smtClean="0"/>
              <a:t>boolFlag</a:t>
            </a:r>
            <a:r>
              <a:rPr lang="en-US" dirty="0" smtClean="0"/>
              <a:t> Input Fact.  </a:t>
            </a:r>
          </a:p>
          <a:p>
            <a:pPr marL="1371600" lvl="4" indent="-457200">
              <a:spcAft>
                <a:spcPts val="0"/>
              </a:spcAft>
              <a:buFont typeface="+mj-lt"/>
              <a:buAutoNum type="alphaLcPeriod" startAt="45"/>
            </a:pPr>
            <a:endParaRPr lang="en-US" dirty="0"/>
          </a:p>
          <a:p>
            <a:pPr marL="1377950" lvl="4" indent="0">
              <a:spcAft>
                <a:spcPts val="0"/>
              </a:spcAft>
              <a:buNone/>
            </a:pPr>
            <a:r>
              <a:rPr lang="en-US" dirty="0" smtClean="0"/>
              <a:t>On </a:t>
            </a:r>
            <a:r>
              <a:rPr lang="en-US" dirty="0"/>
              <a:t>the </a:t>
            </a:r>
            <a:r>
              <a:rPr lang="en-US" dirty="0" smtClean="0"/>
              <a:t>Conditions </a:t>
            </a:r>
            <a:r>
              <a:rPr lang="en-US" dirty="0"/>
              <a:t>title bar, press the      sign to add a new </a:t>
            </a:r>
            <a:r>
              <a:rPr lang="en-US" dirty="0" smtClean="0"/>
              <a:t>Condition.  </a:t>
            </a:r>
            <a:r>
              <a:rPr lang="en-US" dirty="0"/>
              <a:t>Name the </a:t>
            </a:r>
            <a:r>
              <a:rPr lang="en-US" dirty="0" smtClean="0"/>
              <a:t>condition “</a:t>
            </a:r>
            <a:r>
              <a:rPr lang="en-US" dirty="0">
                <a:solidFill>
                  <a:srgbClr val="002060"/>
                </a:solidFill>
              </a:rPr>
              <a:t>InputFacts.boolFlag == inBoolean</a:t>
            </a:r>
            <a:r>
              <a:rPr lang="en-US" dirty="0" smtClean="0"/>
              <a:t>”, </a:t>
            </a:r>
            <a:r>
              <a:rPr lang="en-US" dirty="0"/>
              <a:t>press OK.</a:t>
            </a:r>
          </a:p>
          <a:p>
            <a:pPr marL="1371600" lvl="4" indent="-457200">
              <a:spcAft>
                <a:spcPts val="0"/>
              </a:spcAft>
              <a:buFont typeface="+mj-lt"/>
              <a:buAutoNum type="alphaLcPeriod" startAt="45"/>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2176" y="1981200"/>
            <a:ext cx="180975"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590800"/>
            <a:ext cx="3581400"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5591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46"/>
            </a:pPr>
            <a:r>
              <a:rPr lang="en-US" dirty="0" smtClean="0"/>
              <a:t>A new Condition has been created.  Now we need to create the Language Expression and Rule Language Mapping for the boolFlag input condition.</a:t>
            </a:r>
          </a:p>
          <a:p>
            <a:pPr marL="1371600" lvl="4" indent="-457200">
              <a:spcAft>
                <a:spcPts val="0"/>
              </a:spcAft>
              <a:buFont typeface="+mj-lt"/>
              <a:buAutoNum type="alphaLcPeriod" startAt="46"/>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199" y="1862270"/>
            <a:ext cx="7836553" cy="4386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92489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47"/>
            </a:pPr>
            <a:r>
              <a:rPr lang="en-US" dirty="0" smtClean="0"/>
              <a:t>The Language Expression is “The </a:t>
            </a:r>
            <a:r>
              <a:rPr lang="en-US" dirty="0"/>
              <a:t>plain language expression of the condition that the rule author sees when constructing a business rule in the Rules Authoring </a:t>
            </a:r>
            <a:r>
              <a:rPr lang="en-US" dirty="0" smtClean="0"/>
              <a:t>Tool”.  While the expression is “plain language” it also references our Parameter objects within the expression.  Parameters are referenced by their name surrounded by curly brackets.</a:t>
            </a:r>
          </a:p>
          <a:p>
            <a:pPr marL="1371600" lvl="4" indent="-457200">
              <a:spcAft>
                <a:spcPts val="0"/>
              </a:spcAft>
              <a:buFont typeface="+mj-lt"/>
              <a:buAutoNum type="alphaLcPeriod" startAt="47"/>
            </a:pPr>
            <a:endParaRPr lang="en-US" dirty="0"/>
          </a:p>
          <a:p>
            <a:pPr marL="1377950" lvl="4" indent="0">
              <a:spcAft>
                <a:spcPts val="0"/>
              </a:spcAft>
              <a:buNone/>
            </a:pPr>
            <a:r>
              <a:rPr lang="en-US" dirty="0" smtClean="0"/>
              <a:t>Add </a:t>
            </a:r>
            <a:r>
              <a:rPr lang="en-US" dirty="0"/>
              <a:t>the text “</a:t>
            </a:r>
            <a:r>
              <a:rPr lang="en-US" dirty="0">
                <a:solidFill>
                  <a:srgbClr val="002060"/>
                </a:solidFill>
              </a:rPr>
              <a:t>Input Flag is {inBoolean</a:t>
            </a:r>
            <a:r>
              <a:rPr lang="en-US" dirty="0" smtClean="0">
                <a:solidFill>
                  <a:srgbClr val="002060"/>
                </a:solidFill>
              </a:rPr>
              <a:t>}</a:t>
            </a:r>
            <a:r>
              <a:rPr lang="en-US" dirty="0" smtClean="0"/>
              <a:t>” to the Language Expression text box.  </a:t>
            </a:r>
          </a:p>
          <a:p>
            <a:pPr marL="1377950" lvl="4" indent="0">
              <a:spcAft>
                <a:spcPts val="0"/>
              </a:spcAft>
              <a:buNone/>
            </a:pPr>
            <a:endParaRPr lang="en-US" dirty="0"/>
          </a:p>
          <a:p>
            <a:pPr marL="1377950" lvl="4" indent="0">
              <a:spcAft>
                <a:spcPts val="0"/>
              </a:spcAft>
              <a:buNone/>
            </a:pPr>
            <a:endParaRPr lang="en-US" dirty="0" smtClean="0"/>
          </a:p>
          <a:p>
            <a:pPr marL="1371600" lvl="4" indent="-457200">
              <a:spcAft>
                <a:spcPts val="0"/>
              </a:spcAft>
              <a:buFont typeface="+mj-lt"/>
              <a:buAutoNum type="alphaLcPeriod" startAt="46"/>
            </a:pPr>
            <a:endParaRPr lang="en-US" dirty="0"/>
          </a:p>
          <a:p>
            <a:pPr marL="1371600" lvl="4" indent="-457200">
              <a:spcAft>
                <a:spcPts val="0"/>
              </a:spcAft>
              <a:buFont typeface="+mj-lt"/>
              <a:buAutoNum type="alphaLcPeriod" startAt="46"/>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276600"/>
            <a:ext cx="6134100"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23024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48"/>
            </a:pPr>
            <a:r>
              <a:rPr lang="en-US" dirty="0" smtClean="0"/>
              <a:t>The Rule Language Mapping is “</a:t>
            </a:r>
            <a:r>
              <a:rPr lang="en-US" dirty="0"/>
              <a:t>The condition expressed in code</a:t>
            </a:r>
            <a:r>
              <a:rPr lang="en-US" dirty="0" smtClean="0"/>
              <a:t>.”  Genesys Rules System uses the 5.1 Drools Rule Language.  This is where we add the logical expression between our Input Fact and our Parameter.</a:t>
            </a:r>
          </a:p>
          <a:p>
            <a:pPr marL="1377950" lvl="4" indent="0">
              <a:spcAft>
                <a:spcPts val="0"/>
              </a:spcAft>
              <a:buNone/>
            </a:pPr>
            <a:endParaRPr lang="en-US" dirty="0"/>
          </a:p>
          <a:p>
            <a:pPr marL="1377950" lvl="4" indent="0">
              <a:spcAft>
                <a:spcPts val="0"/>
              </a:spcAft>
              <a:buNone/>
            </a:pPr>
            <a:r>
              <a:rPr lang="en-US" dirty="0"/>
              <a:t>The </a:t>
            </a:r>
            <a:r>
              <a:rPr lang="en-US" dirty="0" smtClean="0"/>
              <a:t>Rule Language Mapping </a:t>
            </a:r>
            <a:r>
              <a:rPr lang="en-US" dirty="0"/>
              <a:t>is not visible to the business user when they are authoring rules in the </a:t>
            </a:r>
            <a:r>
              <a:rPr lang="en-US" dirty="0" smtClean="0"/>
              <a:t>GRAT. </a:t>
            </a:r>
            <a:r>
              <a:rPr lang="en-US" dirty="0"/>
              <a:t>Instead, the rule authors will see the Language Expression that the rule template developer enters</a:t>
            </a:r>
            <a:r>
              <a:rPr lang="en-US" dirty="0" smtClean="0"/>
              <a:t>.</a:t>
            </a:r>
          </a:p>
          <a:p>
            <a:pPr marL="1377950" lvl="4" indent="0">
              <a:spcAft>
                <a:spcPts val="0"/>
              </a:spcAft>
              <a:buNone/>
            </a:pPr>
            <a:endParaRPr lang="en-US" dirty="0"/>
          </a:p>
          <a:p>
            <a:pPr marL="1377950" lvl="4" indent="0">
              <a:spcAft>
                <a:spcPts val="0"/>
              </a:spcAft>
              <a:buNone/>
            </a:pPr>
            <a:r>
              <a:rPr lang="en-US" dirty="0" smtClean="0"/>
              <a:t>Add </a:t>
            </a:r>
            <a:r>
              <a:rPr lang="en-US" dirty="0"/>
              <a:t>the text “</a:t>
            </a:r>
            <a:r>
              <a:rPr lang="en-US" dirty="0">
                <a:solidFill>
                  <a:srgbClr val="002060"/>
                </a:solidFill>
              </a:rPr>
              <a:t>InputFacts(boolFlag == {inBoolean</a:t>
            </a:r>
            <a:r>
              <a:rPr lang="en-US" dirty="0" smtClean="0">
                <a:solidFill>
                  <a:srgbClr val="002060"/>
                </a:solidFill>
              </a:rPr>
              <a:t>})</a:t>
            </a:r>
            <a:r>
              <a:rPr lang="en-US" dirty="0" smtClean="0"/>
              <a:t>” to the Rule Language Mapping text area.</a:t>
            </a:r>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31"/>
            </a:pPr>
            <a:endParaRPr lang="en-US" dirty="0" smtClean="0"/>
          </a:p>
          <a:p>
            <a:pPr marL="1371600" lvl="4" indent="-457200">
              <a:spcAft>
                <a:spcPts val="0"/>
              </a:spcAft>
              <a:buFont typeface="+mj-lt"/>
              <a:buAutoNum type="alphaLcPeriod" startAt="31"/>
            </a:pP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19525"/>
            <a:ext cx="5934075" cy="2505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0515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49"/>
            </a:pPr>
            <a:r>
              <a:rPr lang="en-US" dirty="0" smtClean="0"/>
              <a:t>Great, so we added the Language Expression and the Language Rule Mapping to our boolFlag Input Condition- but what exactly does this mean?</a:t>
            </a:r>
          </a:p>
          <a:p>
            <a:pPr marL="1371600" lvl="4" indent="-457200">
              <a:spcAft>
                <a:spcPts val="0"/>
              </a:spcAft>
              <a:buFont typeface="+mj-lt"/>
              <a:buAutoNum type="alphaLcPeriod" startAt="49"/>
            </a:pPr>
            <a:endParaRPr lang="en-US" dirty="0"/>
          </a:p>
          <a:p>
            <a:pPr marL="1377950" lvl="4" indent="0">
              <a:spcAft>
                <a:spcPts val="0"/>
              </a:spcAft>
              <a:buNone/>
            </a:pPr>
            <a:r>
              <a:rPr lang="en-US" dirty="0" smtClean="0"/>
              <a:t>When we’re done with our template and we publish it to GRAT, we can then author (build) our rule.  The Language Expression </a:t>
            </a:r>
            <a:r>
              <a:rPr lang="en-US" dirty="0"/>
              <a:t>of “</a:t>
            </a:r>
            <a:r>
              <a:rPr lang="en-US" dirty="0">
                <a:solidFill>
                  <a:srgbClr val="002060"/>
                </a:solidFill>
              </a:rPr>
              <a:t>Input Flag is {inBoolean</a:t>
            </a:r>
            <a:r>
              <a:rPr lang="en-US" dirty="0" smtClean="0">
                <a:solidFill>
                  <a:srgbClr val="002060"/>
                </a:solidFill>
              </a:rPr>
              <a:t>}</a:t>
            </a:r>
            <a:r>
              <a:rPr lang="en-US" dirty="0" smtClean="0"/>
              <a:t>” will be the user friendly text the authors will see within GRAT.</a:t>
            </a:r>
          </a:p>
          <a:p>
            <a:pPr marL="1377950" lvl="4" indent="0">
              <a:spcAft>
                <a:spcPts val="0"/>
              </a:spcAft>
              <a:buNone/>
            </a:pPr>
            <a:endParaRPr lang="en-US" dirty="0"/>
          </a:p>
          <a:p>
            <a:pPr marL="1377950" lvl="4" indent="0">
              <a:spcAft>
                <a:spcPts val="0"/>
              </a:spcAft>
              <a:buNone/>
            </a:pPr>
            <a:r>
              <a:rPr lang="en-US" dirty="0" smtClean="0"/>
              <a:t>Here’s a sneak peak of how it’ll look.</a:t>
            </a:r>
          </a:p>
          <a:p>
            <a:pPr marL="1371600" lvl="4" indent="-457200">
              <a:spcAft>
                <a:spcPts val="0"/>
              </a:spcAft>
              <a:buFont typeface="+mj-lt"/>
              <a:buAutoNum type="alphaLcPeriod" startAt="48"/>
            </a:pPr>
            <a:endParaRPr lang="en-US" dirty="0"/>
          </a:p>
          <a:p>
            <a:pPr marL="1371600" lvl="4" indent="-457200">
              <a:spcAft>
                <a:spcPts val="0"/>
              </a:spcAft>
              <a:buFont typeface="+mj-lt"/>
              <a:buAutoNum type="alphaLcPeriod" startAt="48"/>
            </a:pPr>
            <a:endParaRPr lang="en-US" dirty="0"/>
          </a:p>
          <a:p>
            <a:pPr marL="1371600" lvl="4" indent="-457200">
              <a:spcAft>
                <a:spcPts val="0"/>
              </a:spcAft>
              <a:buFont typeface="+mj-lt"/>
              <a:buAutoNum type="alphaLcPeriod" startAt="31"/>
            </a:pPr>
            <a:endParaRPr lang="en-US" dirty="0" smtClean="0"/>
          </a:p>
          <a:p>
            <a:pPr marL="1377950" lvl="4" indent="0">
              <a:spcAft>
                <a:spcPts val="0"/>
              </a:spcAft>
              <a:buNone/>
            </a:pPr>
            <a:r>
              <a:rPr lang="en-US" dirty="0" smtClean="0"/>
              <a:t>When added to a decision table, the </a:t>
            </a:r>
            <a:r>
              <a:rPr lang="en-US" dirty="0" smtClean="0">
                <a:solidFill>
                  <a:srgbClr val="002060"/>
                </a:solidFill>
              </a:rPr>
              <a:t>{inBoolean}</a:t>
            </a:r>
            <a:r>
              <a:rPr lang="en-US" dirty="0" smtClean="0"/>
              <a:t> parameter is automatically converted to a checkbox (based on the Boolean data type).                  </a:t>
            </a:r>
          </a:p>
          <a:p>
            <a:pPr marL="1377950" lvl="4" indent="0">
              <a:spcAft>
                <a:spcPts val="0"/>
              </a:spcAft>
              <a:buNone/>
            </a:pPr>
            <a:r>
              <a:rPr lang="en-US" dirty="0" smtClean="0"/>
              <a:t>This allows the rule author to simply check the box for True                    and un-check it for False.  Had the data type for our parameter been a String, then a Textbox would have been displayed for the rule author to enter free-form text instead.</a:t>
            </a:r>
            <a:endParaRPr lang="en-US" dirty="0"/>
          </a:p>
          <a:p>
            <a:pPr marL="1371600" lvl="4" indent="-457200">
              <a:spcAft>
                <a:spcPts val="0"/>
              </a:spcAft>
              <a:buFont typeface="+mj-lt"/>
              <a:buAutoNum type="alphaLcPeriod" startAt="31"/>
            </a:pPr>
            <a:endParaRPr lang="en-US" dirty="0" smtClean="0"/>
          </a:p>
          <a:p>
            <a:pPr marL="1377950" lvl="4" indent="0">
              <a:spcAft>
                <a:spcPts val="0"/>
              </a:spcAft>
              <a:buNone/>
            </a:pPr>
            <a:r>
              <a:rPr lang="en-US" dirty="0" smtClean="0"/>
              <a:t>The “</a:t>
            </a:r>
            <a:r>
              <a:rPr lang="en-US" dirty="0" smtClean="0">
                <a:solidFill>
                  <a:srgbClr val="002060"/>
                </a:solidFill>
              </a:rPr>
              <a:t>InputFacts(boolFlag </a:t>
            </a:r>
            <a:r>
              <a:rPr lang="en-US" dirty="0">
                <a:solidFill>
                  <a:srgbClr val="002060"/>
                </a:solidFill>
              </a:rPr>
              <a:t>== {inBoolean</a:t>
            </a:r>
            <a:r>
              <a:rPr lang="en-US" dirty="0" smtClean="0">
                <a:solidFill>
                  <a:srgbClr val="002060"/>
                </a:solidFill>
              </a:rPr>
              <a:t>})” </a:t>
            </a:r>
            <a:r>
              <a:rPr lang="en-US" dirty="0"/>
              <a:t>Language Rule </a:t>
            </a:r>
            <a:r>
              <a:rPr lang="en-US" dirty="0" smtClean="0"/>
              <a:t>Mapping we entered is the Drools code that performs the logical comparison of our InputFacts\boolFlag value to the inBoolean parameter from the rule.</a:t>
            </a:r>
            <a:endParaRPr lang="en-US" dirty="0"/>
          </a:p>
          <a:p>
            <a:pPr marL="1371600" lvl="4" indent="-457200">
              <a:spcAft>
                <a:spcPts val="0"/>
              </a:spcAft>
              <a:buFont typeface="+mj-lt"/>
              <a:buAutoNum type="alphaLcPeriod" startAt="24"/>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4162425"/>
            <a:ext cx="990600" cy="485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971800"/>
            <a:ext cx="2466975"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4543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50"/>
            </a:pPr>
            <a:r>
              <a:rPr lang="en-US" dirty="0" smtClean="0"/>
              <a:t>Let’s continue with adding </a:t>
            </a:r>
            <a:r>
              <a:rPr lang="en-US" dirty="0"/>
              <a:t>a Rule Language Condition for the </a:t>
            </a:r>
            <a:r>
              <a:rPr lang="en-US" b="1" dirty="0"/>
              <a:t>msgString</a:t>
            </a:r>
            <a:r>
              <a:rPr lang="en-US" dirty="0" smtClean="0"/>
              <a:t> </a:t>
            </a:r>
            <a:r>
              <a:rPr lang="en-US" dirty="0"/>
              <a:t>Input Fact</a:t>
            </a:r>
            <a:r>
              <a:rPr lang="en-US" dirty="0" smtClean="0"/>
              <a:t>.</a:t>
            </a:r>
            <a:endParaRPr lang="en-US" dirty="0"/>
          </a:p>
          <a:p>
            <a:pPr marL="1371600" lvl="4" indent="-457200">
              <a:spcAft>
                <a:spcPts val="0"/>
              </a:spcAft>
              <a:buFont typeface="+mj-lt"/>
              <a:buAutoNum type="alphaLcPeriod" startAt="50"/>
            </a:pPr>
            <a:endParaRPr lang="en-US" dirty="0"/>
          </a:p>
          <a:p>
            <a:pPr marL="1377950" lvl="4" indent="0">
              <a:spcAft>
                <a:spcPts val="0"/>
              </a:spcAft>
              <a:buNone/>
            </a:pPr>
            <a:r>
              <a:rPr lang="en-US" dirty="0"/>
              <a:t>On the Conditions title bar, press the  </a:t>
            </a:r>
            <a:r>
              <a:rPr lang="en-US" dirty="0" smtClean="0"/>
              <a:t>    </a:t>
            </a:r>
            <a:r>
              <a:rPr lang="en-US" dirty="0"/>
              <a:t>sign to add a new Condition.  Name the condition “</a:t>
            </a:r>
            <a:r>
              <a:rPr lang="en-US" dirty="0">
                <a:solidFill>
                  <a:srgbClr val="002060"/>
                </a:solidFill>
              </a:rPr>
              <a:t>InputFacts.msgString == inString</a:t>
            </a:r>
            <a:r>
              <a:rPr lang="en-US" dirty="0"/>
              <a:t>”, press OK.</a:t>
            </a:r>
          </a:p>
          <a:p>
            <a:pPr marL="1371600" lvl="4" indent="-457200">
              <a:spcAft>
                <a:spcPts val="0"/>
              </a:spcAft>
              <a:buFont typeface="+mj-lt"/>
              <a:buAutoNum type="alphaLcPeriod" startAt="49"/>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981200"/>
            <a:ext cx="180975"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8409" y="2590800"/>
            <a:ext cx="3571875"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702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51"/>
            </a:pPr>
            <a:r>
              <a:rPr lang="en-US" dirty="0" smtClean="0"/>
              <a:t>A </a:t>
            </a:r>
            <a:r>
              <a:rPr lang="en-US" dirty="0"/>
              <a:t>new Condition has been </a:t>
            </a:r>
            <a:r>
              <a:rPr lang="en-US" dirty="0" smtClean="0"/>
              <a:t>created for our msgString input fact.  </a:t>
            </a:r>
            <a:r>
              <a:rPr lang="en-US" dirty="0"/>
              <a:t>Now we need to create the Language Expression and Rule Language Mapping for the boolFlag input condition.</a:t>
            </a:r>
          </a:p>
          <a:p>
            <a:pPr marL="1371600" lvl="4" indent="-457200">
              <a:spcAft>
                <a:spcPts val="0"/>
              </a:spcAft>
              <a:buFont typeface="+mj-lt"/>
              <a:buAutoNum type="alphaLcPeriod" startAt="49"/>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057400"/>
            <a:ext cx="7620000" cy="4026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0595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Diagram(s)	*From Basic 1&amp;2*</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23950"/>
            <a:ext cx="6943725" cy="5207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8145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52"/>
            </a:pPr>
            <a:r>
              <a:rPr lang="en-US" dirty="0" smtClean="0"/>
              <a:t>Add the text “</a:t>
            </a:r>
            <a:r>
              <a:rPr lang="en-US" dirty="0" smtClean="0">
                <a:solidFill>
                  <a:srgbClr val="002060"/>
                </a:solidFill>
              </a:rPr>
              <a:t>Input Message is {inString}</a:t>
            </a:r>
            <a:r>
              <a:rPr lang="en-US" dirty="0" smtClean="0"/>
              <a:t>” to the Language Expression text box and the </a:t>
            </a:r>
            <a:r>
              <a:rPr lang="en-US" dirty="0"/>
              <a:t>text “</a:t>
            </a:r>
            <a:r>
              <a:rPr lang="en-US" dirty="0">
                <a:solidFill>
                  <a:srgbClr val="002060"/>
                </a:solidFill>
              </a:rPr>
              <a:t>InputFacts(msgString == "{inString}")</a:t>
            </a:r>
            <a:r>
              <a:rPr lang="en-US" dirty="0"/>
              <a:t>” </a:t>
            </a:r>
            <a:r>
              <a:rPr lang="en-US" dirty="0" smtClean="0"/>
              <a:t>to the Rule Language Mapping text area.  Notice that because our parameter is a string we must surround the {inString} parameter in double-quotes.</a:t>
            </a:r>
            <a:endParaRPr lang="en-US" dirty="0"/>
          </a:p>
          <a:p>
            <a:pPr marL="1371600" lvl="4" indent="-457200">
              <a:spcAft>
                <a:spcPts val="0"/>
              </a:spcAft>
              <a:buFont typeface="+mj-lt"/>
              <a:buAutoNum type="alphaLcPeriod" startAt="49"/>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909" y="2286000"/>
            <a:ext cx="7765891"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8335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53"/>
            </a:pPr>
            <a:r>
              <a:rPr lang="en-US" dirty="0" smtClean="0"/>
              <a:t>Save </a:t>
            </a:r>
            <a:r>
              <a:rPr lang="en-US" dirty="0"/>
              <a:t>your changes using either the Save Icon       or the File </a:t>
            </a:r>
            <a:r>
              <a:rPr lang="en-US" dirty="0">
                <a:sym typeface="Wingdings" panose="05000000000000000000" pitchFamily="2" charset="2"/>
              </a:rPr>
              <a:t> Save </a:t>
            </a:r>
            <a:r>
              <a:rPr lang="en-US" dirty="0" smtClean="0">
                <a:sym typeface="Wingdings" panose="05000000000000000000" pitchFamily="2" charset="2"/>
              </a:rPr>
              <a:t>menu</a:t>
            </a:r>
          </a:p>
          <a:p>
            <a:pPr marL="1371600" lvl="4" indent="-457200">
              <a:spcAft>
                <a:spcPts val="0"/>
              </a:spcAft>
              <a:buFont typeface="+mj-lt"/>
              <a:buAutoNum type="alphaLcPeriod" startAt="53"/>
            </a:pPr>
            <a:endParaRPr lang="en-US" dirty="0">
              <a:sym typeface="Wingdings" panose="05000000000000000000" pitchFamily="2" charset="2"/>
            </a:endParaRPr>
          </a:p>
          <a:p>
            <a:pPr marL="1371600" lvl="4" indent="-457200">
              <a:spcAft>
                <a:spcPts val="0"/>
              </a:spcAft>
              <a:buFont typeface="+mj-lt"/>
              <a:buAutoNum type="alphaLcPeriod" startAt="53"/>
            </a:pPr>
            <a:r>
              <a:rPr lang="en-US" dirty="0" smtClean="0">
                <a:sym typeface="Wingdings" panose="05000000000000000000" pitchFamily="2" charset="2"/>
              </a:rPr>
              <a:t>We finished with defining the Conditions to our rule, now we need to define the Action(s).  </a:t>
            </a:r>
            <a:r>
              <a:rPr lang="en-US" dirty="0" smtClean="0"/>
              <a:t>From </a:t>
            </a:r>
            <a:r>
              <a:rPr lang="en-US" dirty="0"/>
              <a:t>the Project Explorer Window, double-click the </a:t>
            </a:r>
            <a:r>
              <a:rPr lang="en-US" b="1" dirty="0" smtClean="0"/>
              <a:t>Actions</a:t>
            </a:r>
            <a:r>
              <a:rPr lang="en-US" dirty="0" smtClean="0"/>
              <a:t> </a:t>
            </a:r>
            <a:r>
              <a:rPr lang="en-US" dirty="0"/>
              <a:t>item to open the </a:t>
            </a:r>
            <a:r>
              <a:rPr lang="en-US" dirty="0" smtClean="0"/>
              <a:t>Actions </a:t>
            </a:r>
            <a:r>
              <a:rPr lang="en-US" dirty="0"/>
              <a:t>Editor </a:t>
            </a:r>
            <a:r>
              <a:rPr lang="en-US" dirty="0" smtClean="0"/>
              <a:t>window.</a:t>
            </a:r>
            <a:endParaRPr lang="en-US" dirty="0">
              <a:sym typeface="Wingdings" panose="05000000000000000000" pitchFamily="2" charset="2"/>
            </a:endParaRPr>
          </a:p>
          <a:p>
            <a:pPr marL="914400" lvl="4" indent="0">
              <a:spcAft>
                <a:spcPts val="0"/>
              </a:spcAft>
              <a:buNone/>
            </a:pPr>
            <a:endParaRPr lang="en-US" dirty="0"/>
          </a:p>
          <a:p>
            <a:pPr marL="1371600" lvl="4" indent="-457200">
              <a:spcAft>
                <a:spcPts val="0"/>
              </a:spcAft>
              <a:buFont typeface="+mj-lt"/>
              <a:buAutoNum type="alphaLcPeriod" startAt="49"/>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5524" y="1285875"/>
            <a:ext cx="1619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529342"/>
            <a:ext cx="7696200" cy="3719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6985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55"/>
            </a:pPr>
            <a:r>
              <a:rPr lang="en-US" dirty="0" smtClean="0"/>
              <a:t>Our rule will have a single response item- our Hello World string.  So we only need to add a single Action to map the outString parameter to the msgString variable of our ResponseFact.</a:t>
            </a:r>
          </a:p>
          <a:p>
            <a:pPr marL="1371600" lvl="4" indent="-457200">
              <a:spcAft>
                <a:spcPts val="0"/>
              </a:spcAft>
              <a:buFont typeface="+mj-lt"/>
              <a:buAutoNum type="alphaLcPeriod" startAt="55"/>
            </a:pPr>
            <a:endParaRPr lang="en-US" dirty="0"/>
          </a:p>
          <a:p>
            <a:pPr marL="1371600" lvl="4" indent="-457200">
              <a:spcAft>
                <a:spcPts val="0"/>
              </a:spcAft>
              <a:buFont typeface="+mj-lt"/>
              <a:buAutoNum type="alphaLcPeriod" startAt="55"/>
            </a:pPr>
            <a:r>
              <a:rPr lang="en-US" dirty="0" smtClean="0"/>
              <a:t>Click the     sign to add a new Action.  </a:t>
            </a:r>
            <a:r>
              <a:rPr lang="en-US" dirty="0"/>
              <a:t>Name the condition </a:t>
            </a:r>
            <a:r>
              <a:rPr lang="en-US" dirty="0" smtClean="0"/>
              <a:t>“</a:t>
            </a:r>
            <a:r>
              <a:rPr lang="en-US" dirty="0">
                <a:solidFill>
                  <a:srgbClr val="002060"/>
                </a:solidFill>
              </a:rPr>
              <a:t>Assign </a:t>
            </a:r>
            <a:r>
              <a:rPr lang="en-US" dirty="0" smtClean="0">
                <a:solidFill>
                  <a:srgbClr val="002060"/>
                </a:solidFill>
              </a:rPr>
              <a:t>ResponseFact.msgString </a:t>
            </a:r>
            <a:r>
              <a:rPr lang="en-US" dirty="0">
                <a:solidFill>
                  <a:srgbClr val="002060"/>
                </a:solidFill>
              </a:rPr>
              <a:t>= outString</a:t>
            </a:r>
            <a:r>
              <a:rPr lang="en-US" dirty="0" smtClean="0"/>
              <a:t>”, </a:t>
            </a:r>
            <a:r>
              <a:rPr lang="en-US" dirty="0"/>
              <a:t>press OK.</a:t>
            </a:r>
            <a:endParaRPr lang="en-US" dirty="0" smtClean="0"/>
          </a:p>
          <a:p>
            <a:pPr marL="1371600" lvl="4" indent="-457200">
              <a:spcAft>
                <a:spcPts val="0"/>
              </a:spcAft>
              <a:buFont typeface="+mj-lt"/>
              <a:buAutoNum type="alphaLcPeriod" startAt="55"/>
            </a:pPr>
            <a:endParaRPr lang="en-US" dirty="0"/>
          </a:p>
          <a:p>
            <a:pPr marL="1371600" lvl="4" indent="-457200">
              <a:spcAft>
                <a:spcPts val="0"/>
              </a:spcAft>
              <a:buFont typeface="+mj-lt"/>
              <a:buAutoNum type="alphaLcPeriod" startAt="55"/>
            </a:pPr>
            <a:endParaRPr lang="en-US" dirty="0" smtClean="0"/>
          </a:p>
          <a:p>
            <a:pPr marL="1371600" lvl="4" indent="-457200">
              <a:spcAft>
                <a:spcPts val="0"/>
              </a:spcAft>
              <a:buFont typeface="+mj-lt"/>
              <a:buAutoNum type="alphaLcPeriod" startAt="55"/>
            </a:pPr>
            <a:endParaRPr lang="en-US" dirty="0"/>
          </a:p>
          <a:p>
            <a:pPr marL="1371600" lvl="4" indent="-457200">
              <a:spcAft>
                <a:spcPts val="0"/>
              </a:spcAft>
              <a:buFont typeface="+mj-lt"/>
              <a:buAutoNum type="alphaLcPeriod" startAt="55"/>
            </a:pPr>
            <a:endParaRPr lang="en-US" dirty="0" smtClean="0"/>
          </a:p>
          <a:p>
            <a:pPr marL="1371600" lvl="4" indent="-457200">
              <a:spcAft>
                <a:spcPts val="0"/>
              </a:spcAft>
              <a:buFont typeface="+mj-lt"/>
              <a:buAutoNum type="alphaLcPeriod" startAt="55"/>
            </a:pPr>
            <a:endParaRPr lang="en-US" dirty="0"/>
          </a:p>
          <a:p>
            <a:pPr marL="1371600" lvl="4" indent="-457200">
              <a:spcAft>
                <a:spcPts val="0"/>
              </a:spcAft>
              <a:buFont typeface="+mj-lt"/>
              <a:buAutoNum type="alphaLcPeriod" startAt="55"/>
            </a:pPr>
            <a:endParaRPr lang="en-US" dirty="0" smtClean="0"/>
          </a:p>
          <a:p>
            <a:pPr marL="1371600" lvl="4" indent="-457200">
              <a:spcAft>
                <a:spcPts val="0"/>
              </a:spcAft>
              <a:buFont typeface="+mj-lt"/>
              <a:buAutoNum type="alphaLcPeriod" startAt="55"/>
            </a:pPr>
            <a:endParaRPr lang="en-US" dirty="0"/>
          </a:p>
          <a:p>
            <a:pPr marL="1371600" lvl="4" indent="-457200">
              <a:spcAft>
                <a:spcPts val="0"/>
              </a:spcAft>
              <a:buFont typeface="+mj-lt"/>
              <a:buAutoNum type="alphaLcPeriod" startAt="55"/>
            </a:pPr>
            <a:endParaRPr lang="en-US" dirty="0" smtClean="0"/>
          </a:p>
          <a:p>
            <a:pPr marL="1371600" lvl="4" indent="-457200">
              <a:spcAft>
                <a:spcPts val="0"/>
              </a:spcAft>
              <a:buFont typeface="+mj-lt"/>
              <a:buAutoNum type="alphaLcPeriod" startAt="49"/>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209800"/>
            <a:ext cx="180975"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743200"/>
            <a:ext cx="3571875"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5951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57"/>
            </a:pPr>
            <a:r>
              <a:rPr lang="en-US" dirty="0" smtClean="0"/>
              <a:t>A </a:t>
            </a:r>
            <a:r>
              <a:rPr lang="en-US" dirty="0"/>
              <a:t>new </a:t>
            </a:r>
            <a:r>
              <a:rPr lang="en-US" dirty="0" smtClean="0"/>
              <a:t>Action </a:t>
            </a:r>
            <a:r>
              <a:rPr lang="en-US" dirty="0"/>
              <a:t>has been </a:t>
            </a:r>
            <a:r>
              <a:rPr lang="en-US" dirty="0" smtClean="0"/>
              <a:t>created.  </a:t>
            </a:r>
            <a:r>
              <a:rPr lang="en-US" dirty="0"/>
              <a:t>Now we need to create the Language Expression and Rule Language Mapping for the </a:t>
            </a:r>
            <a:r>
              <a:rPr lang="en-US" dirty="0" smtClean="0"/>
              <a:t>msgString output action.</a:t>
            </a:r>
          </a:p>
          <a:p>
            <a:pPr marL="1371600" lvl="4" indent="-457200">
              <a:spcAft>
                <a:spcPts val="0"/>
              </a:spcAft>
              <a:buFont typeface="+mj-lt"/>
              <a:buAutoNum type="alphaLcPeriod" startAt="57"/>
            </a:pPr>
            <a:endParaRPr lang="en-US" dirty="0"/>
          </a:p>
          <a:p>
            <a:pPr marL="1377950" lvl="4" indent="0">
              <a:spcAft>
                <a:spcPts val="0"/>
              </a:spcAft>
              <a:buNone/>
            </a:pPr>
            <a:r>
              <a:rPr lang="en-US" dirty="0" smtClean="0"/>
              <a:t>Add </a:t>
            </a:r>
            <a:r>
              <a:rPr lang="en-US" dirty="0"/>
              <a:t>the text “</a:t>
            </a:r>
            <a:r>
              <a:rPr lang="en-US" dirty="0">
                <a:solidFill>
                  <a:srgbClr val="002060"/>
                </a:solidFill>
              </a:rPr>
              <a:t>Output Message is {outString</a:t>
            </a:r>
            <a:r>
              <a:rPr lang="en-US" dirty="0" smtClean="0">
                <a:solidFill>
                  <a:srgbClr val="002060"/>
                </a:solidFill>
              </a:rPr>
              <a:t>}</a:t>
            </a:r>
            <a:r>
              <a:rPr lang="en-US" dirty="0" smtClean="0"/>
              <a:t>” to the Language Expression textbox and add the </a:t>
            </a:r>
            <a:r>
              <a:rPr lang="en-US" dirty="0"/>
              <a:t>text “</a:t>
            </a:r>
            <a:r>
              <a:rPr lang="en-US" dirty="0">
                <a:solidFill>
                  <a:srgbClr val="002060"/>
                </a:solidFill>
              </a:rPr>
              <a:t>$</a:t>
            </a:r>
            <a:r>
              <a:rPr lang="en-US" dirty="0" smtClean="0">
                <a:solidFill>
                  <a:srgbClr val="002060"/>
                </a:solidFill>
              </a:rPr>
              <a:t>ResponseFact.msgString</a:t>
            </a:r>
            <a:r>
              <a:rPr lang="en-US" dirty="0">
                <a:solidFill>
                  <a:srgbClr val="002060"/>
                </a:solidFill>
              </a:rPr>
              <a:t>="{outString}"</a:t>
            </a:r>
            <a:r>
              <a:rPr lang="en-US" dirty="0"/>
              <a:t>” </a:t>
            </a:r>
            <a:r>
              <a:rPr lang="en-US" dirty="0" smtClean="0"/>
              <a:t>to the Rule Language Mapping text area.</a:t>
            </a:r>
            <a:endParaRPr lang="en-US" dirty="0"/>
          </a:p>
          <a:p>
            <a:pPr marL="1371600" lvl="4" indent="-457200">
              <a:spcAft>
                <a:spcPts val="0"/>
              </a:spcAft>
              <a:buFont typeface="+mj-lt"/>
              <a:buAutoNum type="alphaLcPeriod" startAt="49"/>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707852"/>
            <a:ext cx="4443984" cy="3621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5045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58"/>
            </a:pPr>
            <a:r>
              <a:rPr lang="en-US" dirty="0"/>
              <a:t>Save your changes using either the Save Icon       or the File </a:t>
            </a:r>
            <a:r>
              <a:rPr lang="en-US" dirty="0">
                <a:sym typeface="Wingdings" panose="05000000000000000000" pitchFamily="2" charset="2"/>
              </a:rPr>
              <a:t> Save </a:t>
            </a:r>
            <a:r>
              <a:rPr lang="en-US" dirty="0" smtClean="0">
                <a:sym typeface="Wingdings" panose="05000000000000000000" pitchFamily="2" charset="2"/>
              </a:rPr>
              <a:t>menu</a:t>
            </a:r>
          </a:p>
          <a:p>
            <a:pPr marL="1371600" lvl="4" indent="-457200">
              <a:spcAft>
                <a:spcPts val="0"/>
              </a:spcAft>
              <a:buFont typeface="+mj-lt"/>
              <a:buAutoNum type="alphaLcPeriod" startAt="58"/>
            </a:pPr>
            <a:endParaRPr lang="en-US" dirty="0">
              <a:sym typeface="Wingdings" panose="05000000000000000000" pitchFamily="2" charset="2"/>
            </a:endParaRPr>
          </a:p>
          <a:p>
            <a:pPr marL="1371600" lvl="4" indent="-457200">
              <a:spcAft>
                <a:spcPts val="0"/>
              </a:spcAft>
              <a:buFont typeface="+mj-lt"/>
              <a:buAutoNum type="alphaLcPeriod" startAt="58"/>
            </a:pPr>
            <a:r>
              <a:rPr lang="en-US" dirty="0" smtClean="0">
                <a:sym typeface="Wingdings" panose="05000000000000000000" pitchFamily="2" charset="2"/>
              </a:rPr>
              <a:t>Your project should now look something like the below… with an Action, Conditions, Fact Models and Parameters all defined.</a:t>
            </a:r>
          </a:p>
          <a:p>
            <a:pPr marL="1371600" lvl="4" indent="-457200">
              <a:spcAft>
                <a:spcPts val="0"/>
              </a:spcAft>
              <a:buFont typeface="+mj-lt"/>
              <a:buAutoNum type="alphaLcPeriod" startAt="58"/>
            </a:pPr>
            <a:endParaRPr lang="en-US" dirty="0" smtClean="0"/>
          </a:p>
          <a:p>
            <a:pPr marL="1371600" lvl="4" indent="-457200">
              <a:spcAft>
                <a:spcPts val="0"/>
              </a:spcAft>
              <a:buFont typeface="+mj-lt"/>
              <a:buAutoNum type="alphaLcPeriod" startAt="49"/>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5524" y="1285875"/>
            <a:ext cx="16192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90" y="2414588"/>
            <a:ext cx="8041210" cy="3376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2663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60"/>
            </a:pPr>
            <a:r>
              <a:rPr lang="en-US" dirty="0" smtClean="0"/>
              <a:t>We are now finished with the Rule Template.  We created our Fact Models, our Rule parameters and the Language Mapping between them.  The next step is to publish the Template to the GRAT server where we can begin “authoring” our rule.</a:t>
            </a:r>
            <a:endParaRPr lang="en-US" dirty="0" smtClean="0">
              <a:sym typeface="Wingdings" panose="05000000000000000000" pitchFamily="2" charset="2"/>
            </a:endParaRPr>
          </a:p>
          <a:p>
            <a:pPr marL="1377950" lvl="4" indent="0">
              <a:spcAft>
                <a:spcPts val="0"/>
              </a:spcAft>
              <a:buNone/>
            </a:pPr>
            <a:endParaRPr lang="en-US" dirty="0" smtClean="0">
              <a:sym typeface="Wingdings" panose="05000000000000000000" pitchFamily="2" charset="2"/>
            </a:endParaRPr>
          </a:p>
          <a:p>
            <a:pPr marL="1377950" lvl="4" indent="0">
              <a:spcAft>
                <a:spcPts val="0"/>
              </a:spcAft>
              <a:buNone/>
            </a:pPr>
            <a:r>
              <a:rPr lang="en-US" dirty="0" smtClean="0">
                <a:sym typeface="Wingdings" panose="05000000000000000000" pitchFamily="2" charset="2"/>
              </a:rPr>
              <a:t>With the GRE_HelloWorld project selected in the Project Folder, select Project  Publish from the menu bar.</a:t>
            </a:r>
          </a:p>
          <a:p>
            <a:pPr marL="1371600" lvl="4" indent="-457200">
              <a:spcAft>
                <a:spcPts val="0"/>
              </a:spcAft>
              <a:buFont typeface="+mj-lt"/>
              <a:buAutoNum type="alphaLcPeriod" startAt="60"/>
            </a:pPr>
            <a:endParaRPr lang="en-US" dirty="0" smtClean="0"/>
          </a:p>
          <a:p>
            <a:pPr marL="1371600" lvl="4" indent="-457200">
              <a:spcAft>
                <a:spcPts val="0"/>
              </a:spcAft>
              <a:buFont typeface="+mj-lt"/>
              <a:buAutoNum type="alphaLcPeriod" startAt="49"/>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971800"/>
            <a:ext cx="5948547" cy="3457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441291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61"/>
            </a:pPr>
            <a:r>
              <a:rPr lang="en-US" dirty="0" smtClean="0"/>
              <a:t>Hopefully the Publish Template Wizard will appear like the image on the left below, </a:t>
            </a:r>
            <a:r>
              <a:rPr lang="en-US" b="1" dirty="0" smtClean="0"/>
              <a:t>but if by chance your image looks more like the one on the right, then you’ll need to refresh your connection to the GRAT server.</a:t>
            </a:r>
          </a:p>
          <a:p>
            <a:pPr marL="1371600" lvl="4" indent="-457200">
              <a:spcAft>
                <a:spcPts val="0"/>
              </a:spcAft>
              <a:buFont typeface="+mj-lt"/>
              <a:buAutoNum type="alphaLcPeriod" startAt="61"/>
            </a:pPr>
            <a:endParaRPr lang="en-US" dirty="0"/>
          </a:p>
          <a:p>
            <a:pPr marL="1371600" lvl="4" indent="-457200">
              <a:spcAft>
                <a:spcPts val="0"/>
              </a:spcAft>
              <a:buFont typeface="+mj-lt"/>
              <a:buAutoNum type="alphaLcPeriod" startAt="61"/>
            </a:pPr>
            <a:endParaRPr lang="en-US" dirty="0" smtClean="0"/>
          </a:p>
          <a:p>
            <a:pPr marL="1371600" lvl="4" indent="-457200">
              <a:spcAft>
                <a:spcPts val="0"/>
              </a:spcAft>
              <a:buFont typeface="+mj-lt"/>
              <a:buAutoNum type="alphaLcPeriod" startAt="49"/>
            </a:pPr>
            <a:endParaRPr lang="en-US" dirty="0"/>
          </a:p>
          <a:p>
            <a:pPr marL="1371600" lvl="4" indent="-457200">
              <a:spcAft>
                <a:spcPts val="0"/>
              </a:spcAft>
              <a:buFont typeface="+mj-lt"/>
              <a:buAutoNum type="alphaLcPeriod" startAt="21"/>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13"/>
            </a:pPr>
            <a:endParaRPr lang="en-US" dirty="0" smtClean="0"/>
          </a:p>
          <a:p>
            <a:pPr marL="1377950" lvl="4" indent="0">
              <a:spcAft>
                <a:spcPts val="0"/>
              </a:spcAft>
              <a:buNone/>
            </a:pPr>
            <a:r>
              <a:rPr lang="en-US" sz="1400" i="1" dirty="0" smtClean="0">
                <a:solidFill>
                  <a:srgbClr val="FF0000"/>
                </a:solidFill>
              </a:rPr>
              <a:t>* If you need to refresh your connection, go to the GRS Server Explorer Window underneath the Project Explorer window and press the refresh icon and retry the previous Publish step.</a:t>
            </a:r>
            <a:endParaRPr lang="en-US" sz="1400" i="1" dirty="0">
              <a:solidFill>
                <a:srgbClr val="FF0000"/>
              </a:solidFill>
            </a:endParaRPr>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235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6600" y="2072640"/>
            <a:ext cx="3654000"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072640"/>
            <a:ext cx="3644435"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5373154"/>
            <a:ext cx="2196104" cy="951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8895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62"/>
            </a:pPr>
            <a:r>
              <a:rPr lang="en-US" dirty="0" smtClean="0"/>
              <a:t>Select the Next button and add the optional comment to the Publish Comment section.  This comment will be carried forward to GRAT and can be used to communicate changes to rule authors between template modifications.</a:t>
            </a:r>
            <a:endParaRPr lang="en-US" b="1" dirty="0" smtClean="0"/>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24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305050"/>
            <a:ext cx="5010150"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4081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63"/>
            </a:pPr>
            <a:r>
              <a:rPr lang="en-US" dirty="0" smtClean="0"/>
              <a:t>Select Finish.</a:t>
            </a:r>
          </a:p>
          <a:p>
            <a:pPr marL="1371600" lvl="4" indent="-457200">
              <a:spcAft>
                <a:spcPts val="0"/>
              </a:spcAft>
              <a:buFont typeface="+mj-lt"/>
              <a:buAutoNum type="alphaLcPeriod" startAt="63"/>
            </a:pPr>
            <a:endParaRPr lang="en-US" b="1" dirty="0"/>
          </a:p>
          <a:p>
            <a:pPr marL="1371600" lvl="4" indent="-457200">
              <a:spcAft>
                <a:spcPts val="0"/>
              </a:spcAft>
              <a:buFont typeface="+mj-lt"/>
              <a:buAutoNum type="alphaLcPeriod" startAt="63"/>
            </a:pPr>
            <a:endParaRPr lang="en-US" b="1" dirty="0" smtClean="0"/>
          </a:p>
          <a:p>
            <a:pPr marL="1371600" lvl="4" indent="-457200">
              <a:spcAft>
                <a:spcPts val="0"/>
              </a:spcAft>
              <a:buFont typeface="+mj-lt"/>
              <a:buAutoNum type="alphaLcPeriod" startAt="63"/>
            </a:pPr>
            <a:endParaRPr lang="en-US" b="1" dirty="0"/>
          </a:p>
          <a:p>
            <a:pPr marL="1371600" lvl="4" indent="-457200">
              <a:spcAft>
                <a:spcPts val="0"/>
              </a:spcAft>
              <a:buFont typeface="+mj-lt"/>
              <a:buAutoNum type="alphaLcPeriod" startAt="63"/>
            </a:pPr>
            <a:endParaRPr lang="en-US" b="1" dirty="0" smtClean="0"/>
          </a:p>
          <a:p>
            <a:pPr marL="1371600" lvl="4" indent="-457200">
              <a:spcAft>
                <a:spcPts val="0"/>
              </a:spcAft>
              <a:buFont typeface="+mj-lt"/>
              <a:buAutoNum type="alphaLcPeriod" startAt="63"/>
            </a:pPr>
            <a:endParaRPr lang="en-US" b="1" dirty="0"/>
          </a:p>
          <a:p>
            <a:pPr marL="1371600" lvl="4" indent="-457200">
              <a:spcAft>
                <a:spcPts val="0"/>
              </a:spcAft>
              <a:buFont typeface="+mj-lt"/>
              <a:buAutoNum type="alphaLcPeriod" startAt="63"/>
            </a:pPr>
            <a:endParaRPr lang="en-US" b="1" dirty="0" smtClean="0"/>
          </a:p>
          <a:p>
            <a:pPr marL="1371600" lvl="4" indent="-457200">
              <a:spcAft>
                <a:spcPts val="0"/>
              </a:spcAft>
              <a:buFont typeface="+mj-lt"/>
              <a:buAutoNum type="alphaLcPeriod" startAt="63"/>
            </a:pPr>
            <a:endParaRPr lang="en-US" b="1" dirty="0"/>
          </a:p>
          <a:p>
            <a:pPr marL="1371600" lvl="4" indent="-457200">
              <a:spcAft>
                <a:spcPts val="0"/>
              </a:spcAft>
              <a:buFont typeface="+mj-lt"/>
              <a:buAutoNum type="alphaLcPeriod" startAt="63"/>
            </a:pPr>
            <a:endParaRPr lang="en-US" b="1" dirty="0" smtClean="0"/>
          </a:p>
          <a:p>
            <a:pPr marL="1371600" lvl="4" indent="-457200">
              <a:spcAft>
                <a:spcPts val="0"/>
              </a:spcAft>
              <a:buFont typeface="+mj-lt"/>
              <a:buAutoNum type="alphaLcPeriod" startAt="63"/>
            </a:pPr>
            <a:endParaRPr lang="en-US" dirty="0"/>
          </a:p>
          <a:p>
            <a:pPr marL="1371600" lvl="4" indent="-457200">
              <a:spcAft>
                <a:spcPts val="0"/>
              </a:spcAft>
              <a:buFont typeface="+mj-lt"/>
              <a:buAutoNum type="alphaLcPeriod" startAt="63"/>
            </a:pPr>
            <a:r>
              <a:rPr lang="en-US" dirty="0" smtClean="0"/>
              <a:t>Select OK</a:t>
            </a:r>
          </a:p>
          <a:p>
            <a:pPr marL="1371600" lvl="4" indent="-457200">
              <a:spcAft>
                <a:spcPts val="0"/>
              </a:spcAft>
              <a:buFont typeface="+mj-lt"/>
              <a:buAutoNum type="alphaLcPeriod" startAt="13"/>
            </a:pPr>
            <a:endParaRPr lang="en-US" dirty="0" smtClean="0"/>
          </a:p>
          <a:p>
            <a:pPr marL="2743200" lvl="5" indent="-457200">
              <a:buFont typeface="+mj-lt"/>
              <a:buAutoNum type="alphaLcPeriod" startAt="9"/>
            </a:pP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0"/>
            <a:ext cx="3265714" cy="2011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3931920"/>
            <a:ext cx="3260309" cy="2011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1633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65"/>
            </a:pPr>
            <a:r>
              <a:rPr lang="en-US" dirty="0" smtClean="0"/>
              <a:t>The Rule has successfully been published to GRAT and is now ready for authoring.  We’re done with Composer, so now we’ll move onto GRAT and we access that through a web browser.</a:t>
            </a:r>
          </a:p>
          <a:p>
            <a:pPr marL="1371600" lvl="4" indent="-457200">
              <a:spcAft>
                <a:spcPts val="0"/>
              </a:spcAft>
              <a:buFont typeface="+mj-lt"/>
              <a:buAutoNum type="alphaLcPeriod" startAt="65"/>
            </a:pPr>
            <a:endParaRPr lang="en-US" dirty="0"/>
          </a:p>
          <a:p>
            <a:pPr marL="1484313" lvl="4" indent="0">
              <a:spcAft>
                <a:spcPts val="0"/>
              </a:spcAft>
              <a:buNone/>
            </a:pPr>
            <a:r>
              <a:rPr lang="en-US" b="1" dirty="0" smtClean="0"/>
              <a:t>Log onto the </a:t>
            </a:r>
            <a:r>
              <a:rPr lang="en-US" b="1" dirty="0"/>
              <a:t>GRAT server in </a:t>
            </a:r>
            <a:r>
              <a:rPr lang="en-US" b="1" dirty="0" smtClean="0"/>
              <a:t>Dev:</a:t>
            </a:r>
          </a:p>
          <a:p>
            <a:pPr marL="1995488" lvl="4" indent="-285750">
              <a:spcAft>
                <a:spcPts val="0"/>
              </a:spcAft>
              <a:tabLst>
                <a:tab pos="2968625" algn="l"/>
              </a:tabLst>
            </a:pPr>
            <a:r>
              <a:rPr lang="en-US" dirty="0" smtClean="0"/>
              <a:t>URL:	</a:t>
            </a:r>
            <a:r>
              <a:rPr lang="en-US" sz="1200" dirty="0" smtClean="0">
                <a:hlinkClick r:id="rId2"/>
              </a:rPr>
              <a:t>http</a:t>
            </a:r>
            <a:r>
              <a:rPr lang="en-US" sz="1200" dirty="0">
                <a:hlinkClick r:id="rId2"/>
              </a:rPr>
              <a:t>://</a:t>
            </a:r>
            <a:r>
              <a:rPr lang="en-US" sz="1200" dirty="0" smtClean="0">
                <a:hlinkClick r:id="rId2"/>
              </a:rPr>
              <a:t>apsed1266.ms.ds.uhc.com:8080/genesys-rules-authoring/login.jsp</a:t>
            </a:r>
            <a:endParaRPr lang="en-US" sz="1200" dirty="0" smtClean="0"/>
          </a:p>
          <a:p>
            <a:pPr marL="1995488" lvl="4" indent="-285750">
              <a:spcAft>
                <a:spcPts val="0"/>
              </a:spcAft>
              <a:tabLst>
                <a:tab pos="2968625" algn="l"/>
              </a:tabLst>
            </a:pPr>
            <a:r>
              <a:rPr lang="en-US" dirty="0" smtClean="0"/>
              <a:t>User:	</a:t>
            </a:r>
            <a:r>
              <a:rPr lang="en-US" sz="1200" dirty="0" smtClean="0"/>
              <a:t>default</a:t>
            </a:r>
          </a:p>
          <a:p>
            <a:pPr marL="1995488" lvl="4" indent="-285750">
              <a:spcAft>
                <a:spcPts val="0"/>
              </a:spcAft>
              <a:tabLst>
                <a:tab pos="2968625" algn="l"/>
              </a:tabLst>
            </a:pPr>
            <a:r>
              <a:rPr lang="en-US" dirty="0" smtClean="0"/>
              <a:t>Password:	</a:t>
            </a:r>
            <a:r>
              <a:rPr lang="en-US" sz="1200" dirty="0" smtClean="0"/>
              <a:t>password</a:t>
            </a:r>
            <a:endParaRPr lang="en-US" dirty="0" smtClean="0"/>
          </a:p>
          <a:p>
            <a:pPr marL="1371600" lvl="4" indent="-457200">
              <a:spcAft>
                <a:spcPts val="0"/>
              </a:spcAft>
              <a:buFont typeface="+mj-lt"/>
              <a:buAutoNum type="alphaLcPeriod" startAt="13"/>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276600"/>
            <a:ext cx="3905250" cy="258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3909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Diagram(s)	*From Basic 1&amp;2*</a:t>
            </a:r>
            <a:endParaRPr lang="en-US" dirty="0"/>
          </a:p>
        </p:txBody>
      </p:sp>
      <p:sp>
        <p:nvSpPr>
          <p:cNvPr id="3" name="Content Placeholder 2"/>
          <p:cNvSpPr>
            <a:spLocks noGrp="1"/>
          </p:cNvSpPr>
          <p:nvPr>
            <p:ph idx="1"/>
          </p:nvPr>
        </p:nvSpPr>
        <p:spPr>
          <a:xfrm>
            <a:off x="457200" y="1219200"/>
            <a:ext cx="8229600" cy="3886200"/>
          </a:xfrm>
        </p:spPr>
        <p:txBody>
          <a:bodyPr>
            <a:normAutofit fontScale="77500" lnSpcReduction="20000"/>
          </a:bodyPr>
          <a:lstStyle/>
          <a:p>
            <a:r>
              <a:rPr lang="en-US" b="1" dirty="0" smtClean="0"/>
              <a:t>Genesys </a:t>
            </a:r>
            <a:r>
              <a:rPr lang="en-US" b="1" dirty="0"/>
              <a:t>Rules Development Tool (GRDT)</a:t>
            </a:r>
            <a:r>
              <a:rPr lang="en-US" dirty="0"/>
              <a:t> is an Eclipse plug-in that allows advanced users (business rules developers) to </a:t>
            </a:r>
            <a:r>
              <a:rPr lang="en-US" b="1" dirty="0"/>
              <a:t>create templates</a:t>
            </a:r>
            <a:r>
              <a:rPr lang="en-US" dirty="0"/>
              <a:t> that define the discrete rule conditions and actions that will comprise the rules. Each rule condition and action includes the plain-language label that the business rules author will see, as well as the </a:t>
            </a:r>
            <a:r>
              <a:rPr lang="en-US" b="1" dirty="0"/>
              <a:t>rule language mapping</a:t>
            </a:r>
            <a:r>
              <a:rPr lang="en-US" dirty="0"/>
              <a:t> that defines how the underlying data will be retrieved or updated. For each rule condition and action, the template developer decides </a:t>
            </a:r>
            <a:r>
              <a:rPr lang="en-US" b="1" dirty="0"/>
              <a:t>what kind of data the rules author will be providing</a:t>
            </a:r>
            <a:r>
              <a:rPr lang="en-US" dirty="0"/>
              <a:t>. Some examples include whether the input should be an integer value, a non-integer numeric value, a string, a selection from a pre-defined list, or a selection from a dynamic list.</a:t>
            </a:r>
            <a:br>
              <a:rPr lang="en-US" dirty="0"/>
            </a:br>
            <a:endParaRPr lang="en-US" dirty="0"/>
          </a:p>
          <a:p>
            <a:r>
              <a:rPr lang="en-US" b="1" dirty="0" smtClean="0"/>
              <a:t>Genesys </a:t>
            </a:r>
            <a:r>
              <a:rPr lang="en-US" b="1" dirty="0"/>
              <a:t>Rules Authoring Tool (GRAT)</a:t>
            </a:r>
            <a:r>
              <a:rPr lang="en-US" dirty="0"/>
              <a:t> is a browser-based application used by business analysts to create and edit </a:t>
            </a:r>
            <a:r>
              <a:rPr lang="en-US" b="1" dirty="0"/>
              <a:t>packages of business rules</a:t>
            </a:r>
            <a:r>
              <a:rPr lang="en-US" dirty="0"/>
              <a:t> based on the templates created in the Genesys Rules Development Tool. </a:t>
            </a:r>
            <a:br>
              <a:rPr lang="en-US" dirty="0"/>
            </a:br>
            <a:endParaRPr lang="en-US" dirty="0"/>
          </a:p>
          <a:p>
            <a:r>
              <a:rPr lang="en-US" b="1" dirty="0" smtClean="0"/>
              <a:t>Genesys </a:t>
            </a:r>
            <a:r>
              <a:rPr lang="en-US" b="1" dirty="0"/>
              <a:t>Rules Engine (GRE)</a:t>
            </a:r>
            <a:r>
              <a:rPr lang="en-US" dirty="0"/>
              <a:t> evaluates the rule packages (groups of rules). Rule packages are deployed to the Rules Engine by the Rules Authoring Tool. When a rule package has been </a:t>
            </a:r>
            <a:r>
              <a:rPr lang="en-US" b="1" dirty="0"/>
              <a:t>deployed</a:t>
            </a:r>
            <a:r>
              <a:rPr lang="en-US" dirty="0"/>
              <a:t>, Genesys applications will be able to request the Rules Engine to evaluate the logic that is defined in this rule package. </a:t>
            </a:r>
            <a:endParaRPr lang="en-US" dirty="0" smtClean="0"/>
          </a:p>
          <a:p>
            <a:endParaRPr lang="en-US" dirty="0"/>
          </a:p>
          <a:p>
            <a:endParaRPr lang="en-US" dirty="0" smtClean="0"/>
          </a:p>
          <a:p>
            <a:endParaRPr lang="en-US" dirty="0"/>
          </a:p>
          <a:p>
            <a:endParaRPr lang="en-US" dirty="0" smtClean="0"/>
          </a:p>
          <a:p>
            <a:pPr marL="0" indent="0">
              <a:buNone/>
            </a:pPr>
            <a:endParaRPr lang="en-US" dirty="0"/>
          </a:p>
          <a:p>
            <a:pPr marL="0" indent="0">
              <a:buNone/>
            </a:pPr>
            <a:endParaRPr lang="en-US" dirty="0"/>
          </a:p>
          <a:p>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5029200"/>
            <a:ext cx="7200900"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5649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66"/>
            </a:pPr>
            <a:r>
              <a:rPr lang="en-US" dirty="0" smtClean="0"/>
              <a:t>Genesys is a multi-tenant framework, allowing for multiple tenants to occupy and run in their own space.  Currently we have a single tenant configured named </a:t>
            </a:r>
            <a:r>
              <a:rPr lang="en-US" b="1" dirty="0" smtClean="0"/>
              <a:t>Environment</a:t>
            </a:r>
            <a:r>
              <a:rPr lang="en-US" dirty="0" smtClean="0"/>
              <a:t>.  Under the Environment tenant we have our “Basic 3 Training” business structure.  This is where we will be creating our rule.</a:t>
            </a: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147" y="2286615"/>
            <a:ext cx="6032653" cy="4037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6150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67"/>
            </a:pPr>
            <a:r>
              <a:rPr lang="en-US" dirty="0" smtClean="0"/>
              <a:t>Expand the Basic 3 Training item and click on the “New Rule Package” item.</a:t>
            </a: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725" y="1600200"/>
            <a:ext cx="7839075" cy="3805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0699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68"/>
            </a:pPr>
            <a:r>
              <a:rPr lang="en-US" dirty="0" smtClean="0"/>
              <a:t>Now we’re going to create our new Rule Package by giving it a Package Name, Business Name, Description and assign our rule Template to it.</a:t>
            </a:r>
          </a:p>
          <a:p>
            <a:pPr marL="1371600" lvl="4" indent="-457200">
              <a:spcAft>
                <a:spcPts val="0"/>
              </a:spcAft>
              <a:buFont typeface="+mj-lt"/>
              <a:buAutoNum type="alphaLcPeriod" startAt="68"/>
            </a:pPr>
            <a:endParaRPr lang="en-US" dirty="0"/>
          </a:p>
          <a:p>
            <a:pPr marL="1663700" lvl="4" indent="-285750">
              <a:spcAft>
                <a:spcPts val="0"/>
              </a:spcAft>
            </a:pPr>
            <a:r>
              <a:rPr lang="en-US" dirty="0" smtClean="0"/>
              <a:t>The Package Name for our Rule is actually compiled into a Java package and therefor must follow the Java package naming convention.  It must be all lower-case and cannot start with a number.  Typically package names begin with the reverse of a companies domain name, like </a:t>
            </a:r>
            <a:r>
              <a:rPr lang="en-US" b="1" dirty="0" smtClean="0"/>
              <a:t>com.optum</a:t>
            </a:r>
            <a:r>
              <a:rPr lang="en-US" dirty="0" smtClean="0"/>
              <a:t>.basic3_training.  We’re going to simplify this and just use </a:t>
            </a:r>
            <a:r>
              <a:rPr lang="en-US" b="1" dirty="0" smtClean="0"/>
              <a:t>basic3.</a:t>
            </a:r>
            <a:r>
              <a:rPr lang="en-US" dirty="0" smtClean="0"/>
              <a:t> plus our template name.</a:t>
            </a:r>
          </a:p>
          <a:p>
            <a:pPr marL="1663700" lvl="4" indent="-285750">
              <a:spcAft>
                <a:spcPts val="0"/>
              </a:spcAft>
            </a:pPr>
            <a:endParaRPr lang="en-US" dirty="0" smtClean="0"/>
          </a:p>
          <a:p>
            <a:pPr marL="1663700" lvl="4" indent="-285750">
              <a:spcAft>
                <a:spcPts val="0"/>
              </a:spcAft>
            </a:pPr>
            <a:r>
              <a:rPr lang="en-US" dirty="0" smtClean="0"/>
              <a:t>The Business Name is the user-friendly version of our Rule Package name and is what will display as the Rule Name within our Basic 3 Training Business Segment.  Here we will use a Proper text to easily identify our Rule Package from the rest.</a:t>
            </a:r>
          </a:p>
          <a:p>
            <a:pPr marL="1663700" lvl="4" indent="-285750">
              <a:spcAft>
                <a:spcPts val="0"/>
              </a:spcAft>
            </a:pPr>
            <a:endParaRPr lang="en-US" dirty="0"/>
          </a:p>
          <a:p>
            <a:pPr marL="1663700" lvl="4" indent="-285750">
              <a:spcAft>
                <a:spcPts val="0"/>
              </a:spcAft>
            </a:pPr>
            <a:r>
              <a:rPr lang="en-US" dirty="0" smtClean="0"/>
              <a:t>The Package Type identifies the type of Templates available to us in our package.  If you’re recall back on slide 18, we selected the “Training” type for our Template.  By selecting a Package Type of “Training” here, we will be able to see our Template, and all other Templates of type “Training”.</a:t>
            </a:r>
          </a:p>
          <a:p>
            <a:pPr marL="1371600" lvl="4" indent="-457200">
              <a:spcAft>
                <a:spcPts val="0"/>
              </a:spcAft>
              <a:buFont typeface="+mj-lt"/>
              <a:buAutoNum type="alphaLcPeriod" startAt="68"/>
            </a:pPr>
            <a:endParaRPr lang="en-US" dirty="0"/>
          </a:p>
          <a:p>
            <a:pPr marL="1371600" lvl="4" indent="-457200">
              <a:spcAft>
                <a:spcPts val="0"/>
              </a:spcAft>
              <a:buFont typeface="+mj-lt"/>
              <a:buAutoNum type="alphaLcPeriod" startAt="68"/>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spTree>
    <p:extLst>
      <p:ext uri="{BB962C8B-B14F-4D97-AF65-F5344CB8AC3E}">
        <p14:creationId xmlns:p14="http://schemas.microsoft.com/office/powerpoint/2010/main" val="2901795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7950" lvl="4" indent="0">
              <a:spcAft>
                <a:spcPts val="0"/>
              </a:spcAft>
              <a:buNone/>
            </a:pPr>
            <a:r>
              <a:rPr lang="en-US" dirty="0" smtClean="0"/>
              <a:t>Let’s go ahead and finish saving our new Package.  Add the text “</a:t>
            </a:r>
            <a:r>
              <a:rPr lang="en-US" dirty="0" smtClean="0">
                <a:solidFill>
                  <a:srgbClr val="002060"/>
                </a:solidFill>
              </a:rPr>
              <a:t>basic3.helloworld_vjd</a:t>
            </a:r>
            <a:r>
              <a:rPr lang="en-US" dirty="0" smtClean="0"/>
              <a:t>” to the Package Name </a:t>
            </a:r>
            <a:r>
              <a:rPr lang="en-US" i="1" dirty="0" smtClean="0"/>
              <a:t>(remember to change VJD to your initials)</a:t>
            </a:r>
            <a:r>
              <a:rPr lang="en-US" dirty="0" smtClean="0"/>
              <a:t>.  Next add the user friendly Business Name “</a:t>
            </a:r>
            <a:r>
              <a:rPr lang="en-US" dirty="0" smtClean="0">
                <a:solidFill>
                  <a:srgbClr val="002060"/>
                </a:solidFill>
              </a:rPr>
              <a:t>Hello World – VJD</a:t>
            </a:r>
            <a:r>
              <a:rPr lang="en-US" dirty="0" smtClean="0"/>
              <a:t>”, again remembering to change VJD to your initials.  If “</a:t>
            </a:r>
            <a:r>
              <a:rPr lang="en-US" dirty="0" smtClean="0">
                <a:solidFill>
                  <a:srgbClr val="002060"/>
                </a:solidFill>
              </a:rPr>
              <a:t>Training</a:t>
            </a:r>
            <a:r>
              <a:rPr lang="en-US" dirty="0" smtClean="0"/>
              <a:t>” is not selected as the Package Type, select it now.  Give a brief description of the Rule Package similar to below, and lastly locate and </a:t>
            </a:r>
            <a:r>
              <a:rPr lang="en-US" b="1" dirty="0" smtClean="0">
                <a:solidFill>
                  <a:srgbClr val="002060"/>
                </a:solidFill>
              </a:rPr>
              <a:t>select your Template</a:t>
            </a:r>
            <a:r>
              <a:rPr lang="en-US" dirty="0" smtClean="0"/>
              <a:t> from the list of available Training templates below.</a:t>
            </a:r>
            <a:endParaRPr lang="en-US" dirty="0"/>
          </a:p>
          <a:p>
            <a:pPr marL="1371600" lvl="4" indent="-457200">
              <a:spcAft>
                <a:spcPts val="0"/>
              </a:spcAft>
              <a:buFont typeface="+mj-lt"/>
              <a:buAutoNum type="alphaLcPeriod" startAt="68"/>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29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048000"/>
            <a:ext cx="798910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765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69"/>
            </a:pPr>
            <a:r>
              <a:rPr lang="en-US" dirty="0" smtClean="0"/>
              <a:t>Select Save</a:t>
            </a:r>
          </a:p>
          <a:p>
            <a:pPr marL="1371600" lvl="4" indent="-457200">
              <a:spcAft>
                <a:spcPts val="0"/>
              </a:spcAft>
              <a:buFont typeface="+mj-lt"/>
              <a:buAutoNum type="alphaLcPeriod" startAt="69"/>
            </a:pPr>
            <a:endParaRPr lang="en-US" dirty="0"/>
          </a:p>
          <a:p>
            <a:pPr marL="1371600" lvl="4" indent="-457200">
              <a:spcAft>
                <a:spcPts val="0"/>
              </a:spcAft>
              <a:buFont typeface="+mj-lt"/>
              <a:buAutoNum type="alphaLcPeriod" startAt="69"/>
            </a:pPr>
            <a:endParaRPr lang="en-US" dirty="0" smtClean="0"/>
          </a:p>
          <a:p>
            <a:pPr marL="1371600" lvl="4" indent="-457200">
              <a:spcAft>
                <a:spcPts val="0"/>
              </a:spcAft>
              <a:buFont typeface="+mj-lt"/>
              <a:buAutoNum type="alphaLcPeriod" startAt="69"/>
            </a:pPr>
            <a:endParaRPr lang="en-US" dirty="0"/>
          </a:p>
          <a:p>
            <a:pPr marL="1371600" lvl="4" indent="-457200">
              <a:spcAft>
                <a:spcPts val="0"/>
              </a:spcAft>
              <a:buFont typeface="+mj-lt"/>
              <a:buAutoNum type="alphaLcPeriod" startAt="69"/>
            </a:pPr>
            <a:endParaRPr lang="en-US" dirty="0" smtClean="0"/>
          </a:p>
          <a:p>
            <a:pPr marL="1371600" lvl="4" indent="-457200">
              <a:spcAft>
                <a:spcPts val="0"/>
              </a:spcAft>
              <a:buFont typeface="+mj-lt"/>
              <a:buAutoNum type="alphaLcPeriod" startAt="69"/>
            </a:pPr>
            <a:endParaRPr lang="en-US" dirty="0"/>
          </a:p>
          <a:p>
            <a:pPr marL="1371600" lvl="4" indent="-457200">
              <a:spcAft>
                <a:spcPts val="0"/>
              </a:spcAft>
              <a:buFont typeface="+mj-lt"/>
              <a:buAutoNum type="alphaLcPeriod" startAt="69"/>
            </a:pPr>
            <a:endParaRPr lang="en-US" dirty="0" smtClean="0"/>
          </a:p>
          <a:p>
            <a:pPr marL="1371600" lvl="4" indent="-457200">
              <a:spcAft>
                <a:spcPts val="0"/>
              </a:spcAft>
              <a:buFont typeface="+mj-lt"/>
              <a:buAutoNum type="alphaLcPeriod" startAt="69"/>
            </a:pPr>
            <a:endParaRPr lang="en-US" dirty="0"/>
          </a:p>
          <a:p>
            <a:pPr marL="1371600" lvl="4" indent="-457200">
              <a:spcAft>
                <a:spcPts val="0"/>
              </a:spcAft>
              <a:buFont typeface="+mj-lt"/>
              <a:buAutoNum type="alphaLcPeriod" startAt="69"/>
            </a:pPr>
            <a:endParaRPr lang="en-US" dirty="0" smtClean="0"/>
          </a:p>
          <a:p>
            <a:pPr marL="1371600" lvl="4" indent="-457200">
              <a:spcAft>
                <a:spcPts val="0"/>
              </a:spcAft>
              <a:buFont typeface="+mj-lt"/>
              <a:buAutoNum type="alphaLcPeriod" startAt="69"/>
            </a:pPr>
            <a:endParaRPr lang="en-US" dirty="0"/>
          </a:p>
          <a:p>
            <a:pPr marL="1371600" lvl="4" indent="-457200">
              <a:spcAft>
                <a:spcPts val="0"/>
              </a:spcAft>
              <a:buFont typeface="+mj-lt"/>
              <a:buAutoNum type="alphaLcPeriod" startAt="69"/>
            </a:pPr>
            <a:endParaRPr lang="en-US" dirty="0" smtClean="0"/>
          </a:p>
          <a:p>
            <a:pPr marL="1371600" lvl="4" indent="-457200">
              <a:spcAft>
                <a:spcPts val="0"/>
              </a:spcAft>
              <a:buFont typeface="+mj-lt"/>
              <a:buAutoNum type="alphaLcPeriod" startAt="69"/>
            </a:pPr>
            <a:endParaRPr lang="en-US" dirty="0"/>
          </a:p>
          <a:p>
            <a:pPr marL="1371600" lvl="4" indent="-457200">
              <a:spcAft>
                <a:spcPts val="0"/>
              </a:spcAft>
              <a:buFont typeface="+mj-lt"/>
              <a:buAutoNum type="alphaLcPeriod" startAt="69"/>
            </a:pPr>
            <a:endParaRPr lang="en-US" dirty="0" smtClean="0"/>
          </a:p>
          <a:p>
            <a:pPr marL="1371600" lvl="4" indent="-457200">
              <a:spcAft>
                <a:spcPts val="0"/>
              </a:spcAft>
              <a:buFont typeface="+mj-lt"/>
              <a:buAutoNum type="alphaLcPeriod" startAt="69"/>
            </a:pPr>
            <a:endParaRPr lang="en-US" dirty="0"/>
          </a:p>
          <a:p>
            <a:pPr marL="1371600" lvl="4" indent="-457200">
              <a:spcAft>
                <a:spcPts val="0"/>
              </a:spcAft>
              <a:buFont typeface="+mj-lt"/>
              <a:buAutoNum type="alphaLcPeriod" startAt="69"/>
            </a:pPr>
            <a:endParaRPr lang="en-US" dirty="0" smtClean="0"/>
          </a:p>
          <a:p>
            <a:pPr marL="1371600" lvl="4" indent="-457200">
              <a:spcAft>
                <a:spcPts val="0"/>
              </a:spcAft>
              <a:buFont typeface="+mj-lt"/>
              <a:buAutoNum type="alphaLcPeriod" startAt="69"/>
            </a:pPr>
            <a:endParaRPr lang="en-US" dirty="0" smtClean="0"/>
          </a:p>
          <a:p>
            <a:pPr marL="1371600" lvl="4" indent="-457200">
              <a:spcAft>
                <a:spcPts val="0"/>
              </a:spcAft>
              <a:buFont typeface="+mj-lt"/>
              <a:buAutoNum type="alphaLcPeriod" startAt="69"/>
            </a:pPr>
            <a:r>
              <a:rPr lang="en-US" dirty="0" smtClean="0"/>
              <a:t>A new project has now been added underneath the “Basic 3 Training” Business Segment.  Now we can begin “authoring” our rule.</a:t>
            </a:r>
            <a:endParaRPr lang="en-US" dirty="0"/>
          </a:p>
          <a:p>
            <a:pPr marL="1371600" lvl="4" indent="-457200">
              <a:spcAft>
                <a:spcPts val="0"/>
              </a:spcAft>
              <a:buFont typeface="+mj-lt"/>
              <a:buAutoNum type="alphaLcPeriod" startAt="68"/>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24000"/>
            <a:ext cx="8001000" cy="32862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8053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71"/>
            </a:pPr>
            <a:r>
              <a:rPr lang="en-US" dirty="0" smtClean="0"/>
              <a:t>To being building the rule, click on the Rule tab</a:t>
            </a:r>
          </a:p>
          <a:p>
            <a:pPr marL="1371600" lvl="4" indent="-457200">
              <a:spcAft>
                <a:spcPts val="0"/>
              </a:spcAft>
              <a:buFont typeface="+mj-lt"/>
              <a:buAutoNum type="alphaLcPeriod" startAt="71"/>
            </a:pPr>
            <a:endParaRPr lang="en-US" dirty="0"/>
          </a:p>
          <a:p>
            <a:pPr marL="1371600" lvl="4" indent="-457200">
              <a:spcAft>
                <a:spcPts val="0"/>
              </a:spcAft>
              <a:buFont typeface="+mj-lt"/>
              <a:buAutoNum type="alphaLcPeriod" startAt="68"/>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52359"/>
            <a:ext cx="8029575" cy="4010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7499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72"/>
            </a:pPr>
            <a:r>
              <a:rPr lang="en-US" dirty="0" smtClean="0"/>
              <a:t>There are 2 options when building a rule; a decision table and a linear rule. Decision tables are tabular rules, very much like an excel spreadsheet, and are evaluated top-down.  Linear rules are more logical representations of a rule expressed in the format of </a:t>
            </a:r>
            <a:r>
              <a:rPr lang="en-US" b="1" dirty="0" smtClean="0"/>
              <a:t>When</a:t>
            </a:r>
            <a:r>
              <a:rPr lang="en-US" dirty="0" smtClean="0"/>
              <a:t> </a:t>
            </a:r>
            <a:r>
              <a:rPr lang="en-US" dirty="0">
                <a:solidFill>
                  <a:srgbClr val="002060"/>
                </a:solidFill>
              </a:rPr>
              <a:t>Logic is </a:t>
            </a:r>
            <a:r>
              <a:rPr lang="en-US" dirty="0" smtClean="0">
                <a:solidFill>
                  <a:srgbClr val="002060"/>
                </a:solidFill>
              </a:rPr>
              <a:t>True</a:t>
            </a:r>
            <a:r>
              <a:rPr lang="en-US" dirty="0" smtClean="0"/>
              <a:t> </a:t>
            </a:r>
            <a:r>
              <a:rPr lang="en-US" b="1" dirty="0" smtClean="0"/>
              <a:t>Then </a:t>
            </a:r>
            <a:r>
              <a:rPr lang="en-US" dirty="0" smtClean="0">
                <a:solidFill>
                  <a:srgbClr val="002060"/>
                </a:solidFill>
              </a:rPr>
              <a:t>Do Action</a:t>
            </a:r>
            <a:r>
              <a:rPr lang="en-US" dirty="0" smtClean="0"/>
              <a:t>…</a:t>
            </a:r>
          </a:p>
          <a:p>
            <a:pPr marL="1371600" lvl="4" indent="-457200">
              <a:spcAft>
                <a:spcPts val="0"/>
              </a:spcAft>
              <a:buFont typeface="+mj-lt"/>
              <a:buAutoNum type="alphaLcPeriod" startAt="72"/>
            </a:pPr>
            <a:endParaRPr lang="en-US" dirty="0"/>
          </a:p>
          <a:p>
            <a:pPr marL="1377950" lvl="4" indent="0">
              <a:spcAft>
                <a:spcPts val="0"/>
              </a:spcAft>
              <a:buNone/>
            </a:pPr>
            <a:r>
              <a:rPr lang="en-US" dirty="0"/>
              <a:t>We’ll be building our rule as a decision </a:t>
            </a:r>
            <a:r>
              <a:rPr lang="en-US" dirty="0" smtClean="0"/>
              <a:t>table.  To get started, click on the “</a:t>
            </a:r>
            <a:r>
              <a:rPr lang="en-US" b="1" dirty="0" smtClean="0"/>
              <a:t>New Decision Table</a:t>
            </a:r>
            <a:r>
              <a:rPr lang="en-US" dirty="0" smtClean="0"/>
              <a:t>” option.</a:t>
            </a:r>
          </a:p>
          <a:p>
            <a:pPr marL="1371600" lvl="4" indent="-457200">
              <a:spcAft>
                <a:spcPts val="0"/>
              </a:spcAft>
              <a:buFont typeface="+mj-lt"/>
              <a:buAutoNum type="alphaLcPeriod" startAt="72"/>
            </a:pPr>
            <a:endParaRPr lang="en-US" dirty="0"/>
          </a:p>
          <a:p>
            <a:pPr marL="1371600" lvl="4" indent="-457200">
              <a:spcAft>
                <a:spcPts val="0"/>
              </a:spcAft>
              <a:buFont typeface="+mj-lt"/>
              <a:buAutoNum type="alphaLcPeriod" startAt="68"/>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6546" y="2976369"/>
            <a:ext cx="6704054" cy="3348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3626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73"/>
            </a:pPr>
            <a:r>
              <a:rPr lang="en-US" dirty="0" smtClean="0"/>
              <a:t>A new Decision Table Rule be added to the view.  There are 2 required properties for a new rule, the Name and the Phase.  The Name should be a unique Rule name within the current Rule Package.  Currently there’s only a single Phase option to select and that’s the Asterisk </a:t>
            </a:r>
            <a:r>
              <a:rPr lang="en-US" dirty="0" smtClean="0">
                <a:solidFill>
                  <a:srgbClr val="002060"/>
                </a:solidFill>
              </a:rPr>
              <a:t>*</a:t>
            </a:r>
            <a:r>
              <a:rPr lang="en-US" dirty="0" smtClean="0"/>
              <a:t>.  Give the new rule a name, description and select * for the Phase.</a:t>
            </a:r>
            <a:endParaRPr lang="en-US" dirty="0"/>
          </a:p>
          <a:p>
            <a:pPr marL="1371600" lvl="4" indent="-457200">
              <a:spcAft>
                <a:spcPts val="0"/>
              </a:spcAft>
              <a:buFont typeface="+mj-lt"/>
              <a:buAutoNum type="alphaLcPeriod" startAt="68"/>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590800"/>
            <a:ext cx="7315200" cy="21199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8151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74"/>
            </a:pPr>
            <a:r>
              <a:rPr lang="en-US" dirty="0" smtClean="0"/>
              <a:t>Add the text “</a:t>
            </a:r>
            <a:r>
              <a:rPr lang="en-US" dirty="0" smtClean="0">
                <a:solidFill>
                  <a:srgbClr val="002060"/>
                </a:solidFill>
              </a:rPr>
              <a:t>Hello World Rule</a:t>
            </a:r>
            <a:r>
              <a:rPr lang="en-US" dirty="0" smtClean="0"/>
              <a:t>” to the Name field, “</a:t>
            </a:r>
            <a:r>
              <a:rPr lang="en-US" dirty="0" smtClean="0">
                <a:solidFill>
                  <a:srgbClr val="002060"/>
                </a:solidFill>
              </a:rPr>
              <a:t>Hello World Decision Table Rule</a:t>
            </a:r>
            <a:r>
              <a:rPr lang="en-US" dirty="0" smtClean="0"/>
              <a:t>” to the optional Description field, and select * from the Phase drop down.</a:t>
            </a:r>
            <a:endParaRPr lang="en-US" dirty="0"/>
          </a:p>
          <a:p>
            <a:pPr marL="1371600" lvl="4" indent="-457200">
              <a:spcAft>
                <a:spcPts val="0"/>
              </a:spcAft>
              <a:buFont typeface="+mj-lt"/>
              <a:buAutoNum type="alphaLcPeriod" startAt="68"/>
            </a:pPr>
            <a:endParaRPr lang="en-US" dirty="0" smtClean="0"/>
          </a:p>
          <a:p>
            <a:pPr marL="1377950" lvl="4" indent="0">
              <a:buNone/>
            </a:pPr>
            <a:r>
              <a:rPr lang="en-US" i="1" dirty="0" smtClean="0"/>
              <a:t>“</a:t>
            </a:r>
            <a:r>
              <a:rPr lang="en-US" i="1" dirty="0" smtClean="0">
                <a:solidFill>
                  <a:srgbClr val="002060"/>
                </a:solidFill>
              </a:rPr>
              <a:t>Hello World Rule</a:t>
            </a:r>
            <a:r>
              <a:rPr lang="en-US" i="1" dirty="0" smtClean="0"/>
              <a:t>” will be added below after selecting *</a:t>
            </a:r>
            <a:endParaRPr lang="en-US" i="1"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371600" lvl="4" indent="-457200">
              <a:spcAft>
                <a:spcPts val="0"/>
              </a:spcAft>
              <a:buFont typeface="+mj-lt"/>
              <a:buAutoNum type="alphaLcPeriod" startAt="4"/>
            </a:pPr>
            <a:endParaRPr lang="en-US" dirty="0" smtClean="0"/>
          </a:p>
          <a:p>
            <a:pPr marL="1371600" lvl="4" indent="-457200">
              <a:spcAft>
                <a:spcPts val="0"/>
              </a:spcAft>
              <a:buFont typeface="+mj-lt"/>
              <a:buAutoNum type="alphaLcPeriod" startAt="4"/>
            </a:pPr>
            <a:endParaRPr lang="en-US" dirty="0"/>
          </a:p>
          <a:p>
            <a:pPr marL="1143000" lvl="3" indent="-457200">
              <a:spcAft>
                <a:spcPts val="0"/>
              </a:spcAft>
              <a:buFont typeface="+mj-lt"/>
              <a:buAutoNum type="arabicPeriod" startAt="2"/>
            </a:pPr>
            <a:endParaRPr lang="en-US" sz="20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8809" y="2483474"/>
            <a:ext cx="7007991" cy="39173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9133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75"/>
            </a:pPr>
            <a:r>
              <a:rPr lang="en-US" dirty="0" smtClean="0"/>
              <a:t>Now that we have added a Decision Table to our rule, we can fill in our rule items.  If you’ll recall when we built our Rule Template we configured Conditions and a single Action.  The Conditions were mapped to our Inputs and the Action was mapped to output.</a:t>
            </a:r>
          </a:p>
          <a:p>
            <a:pPr marL="1371600" lvl="4" indent="-457200">
              <a:spcAft>
                <a:spcPts val="0"/>
              </a:spcAft>
              <a:buFont typeface="+mj-lt"/>
              <a:buAutoNum type="alphaLcPeriod" startAt="75"/>
            </a:pPr>
            <a:endParaRPr lang="en-US" dirty="0"/>
          </a:p>
          <a:p>
            <a:pPr marL="1371600" lvl="4" indent="-457200">
              <a:spcAft>
                <a:spcPts val="0"/>
              </a:spcAft>
              <a:buFont typeface="+mj-lt"/>
              <a:buAutoNum type="alphaLcPeriod" startAt="75"/>
            </a:pPr>
            <a:endParaRPr lang="en-US" dirty="0" smtClean="0"/>
          </a:p>
          <a:p>
            <a:pPr marL="1371600" lvl="4" indent="-457200">
              <a:spcAft>
                <a:spcPts val="0"/>
              </a:spcAft>
              <a:buFont typeface="+mj-lt"/>
              <a:buAutoNum type="alphaLcPeriod" startAt="75"/>
            </a:pPr>
            <a:endParaRPr lang="en-US" dirty="0"/>
          </a:p>
          <a:p>
            <a:pPr marL="1371600" lvl="4" indent="-457200">
              <a:spcAft>
                <a:spcPts val="0"/>
              </a:spcAft>
              <a:buFont typeface="+mj-lt"/>
              <a:buAutoNum type="alphaLcPeriod" startAt="75"/>
            </a:pPr>
            <a:endParaRPr lang="en-US" dirty="0" smtClean="0"/>
          </a:p>
          <a:p>
            <a:pPr marL="1371600" lvl="4" indent="-457200">
              <a:spcAft>
                <a:spcPts val="0"/>
              </a:spcAft>
              <a:buFont typeface="+mj-lt"/>
              <a:buAutoNum type="alphaLcPeriod" startAt="75"/>
            </a:pPr>
            <a:endParaRPr lang="en-US" dirty="0"/>
          </a:p>
          <a:p>
            <a:pPr marL="1371600" lvl="4" indent="-457200">
              <a:spcAft>
                <a:spcPts val="0"/>
              </a:spcAft>
              <a:buFont typeface="+mj-lt"/>
              <a:buAutoNum type="alphaLcPeriod" startAt="75"/>
            </a:pPr>
            <a:endParaRPr lang="en-US" dirty="0" smtClean="0"/>
          </a:p>
          <a:p>
            <a:pPr marL="1371600" lvl="4" indent="-457200">
              <a:spcAft>
                <a:spcPts val="0"/>
              </a:spcAft>
              <a:buFont typeface="+mj-lt"/>
              <a:buAutoNum type="alphaLcPeriod" startAt="75"/>
            </a:pPr>
            <a:endParaRPr lang="en-US" dirty="0"/>
          </a:p>
          <a:p>
            <a:pPr marL="1371600" lvl="4" indent="-457200">
              <a:spcAft>
                <a:spcPts val="0"/>
              </a:spcAft>
              <a:buFont typeface="+mj-lt"/>
              <a:buAutoNum type="alphaLcPeriod" startAt="75"/>
            </a:pPr>
            <a:endParaRPr lang="en-US" dirty="0" smtClean="0"/>
          </a:p>
          <a:p>
            <a:pPr marL="1371600" lvl="4" indent="-457200">
              <a:spcAft>
                <a:spcPts val="0"/>
              </a:spcAft>
              <a:buFont typeface="+mj-lt"/>
              <a:buAutoNum type="alphaLcPeriod" startAt="75"/>
            </a:pPr>
            <a:r>
              <a:rPr lang="en-US" dirty="0" smtClean="0"/>
              <a:t>Add both of the </a:t>
            </a:r>
            <a:r>
              <a:rPr lang="en-US" dirty="0"/>
              <a:t>Conditions and </a:t>
            </a:r>
            <a:r>
              <a:rPr lang="en-US" dirty="0" smtClean="0"/>
              <a:t>the Action </a:t>
            </a:r>
            <a:r>
              <a:rPr lang="en-US" dirty="0"/>
              <a:t>to the rule table using the Add </a:t>
            </a:r>
            <a:r>
              <a:rPr lang="en-US" dirty="0" smtClean="0"/>
              <a:t>buttons.</a:t>
            </a:r>
            <a:endParaRPr lang="en-US"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86000"/>
            <a:ext cx="6343650" cy="164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4800600"/>
            <a:ext cx="6343650" cy="1136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1910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Environment overviews </a:t>
            </a:r>
            <a:r>
              <a:rPr lang="en-US" dirty="0" smtClean="0"/>
              <a:t>(SDLC)</a:t>
            </a:r>
            <a:endParaRPr lang="en-US" dirty="0"/>
          </a:p>
        </p:txBody>
      </p:sp>
      <p:pic>
        <p:nvPicPr>
          <p:cNvPr id="1032" name="Picture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1108382"/>
            <a:ext cx="6864996" cy="5232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746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77"/>
            </a:pPr>
            <a:r>
              <a:rPr lang="en-US" dirty="0" smtClean="0"/>
              <a:t>With our Conditions and Actions added your decision table should look like the below.</a:t>
            </a:r>
          </a:p>
          <a:p>
            <a:pPr marL="1371600" lvl="4" indent="-457200">
              <a:spcAft>
                <a:spcPts val="0"/>
              </a:spcAft>
              <a:buFont typeface="+mj-lt"/>
              <a:buAutoNum type="alphaLcPeriod" startAt="77"/>
            </a:pPr>
            <a:endParaRPr lang="en-US" dirty="0"/>
          </a:p>
          <a:p>
            <a:pPr marL="1371600" lvl="4" indent="-457200">
              <a:spcAft>
                <a:spcPts val="0"/>
              </a:spcAft>
              <a:buFont typeface="+mj-lt"/>
              <a:buAutoNum type="alphaLcPeriod" startAt="77"/>
            </a:pPr>
            <a:endParaRPr lang="en-US" dirty="0" smtClean="0"/>
          </a:p>
          <a:p>
            <a:pPr marL="1371600" lvl="4" indent="-457200">
              <a:spcAft>
                <a:spcPts val="0"/>
              </a:spcAft>
              <a:buFont typeface="+mj-lt"/>
              <a:buAutoNum type="alphaLcPeriod" startAt="77"/>
            </a:pPr>
            <a:endParaRPr lang="en-US" dirty="0"/>
          </a:p>
          <a:p>
            <a:pPr marL="1371600" lvl="4" indent="-457200">
              <a:spcAft>
                <a:spcPts val="0"/>
              </a:spcAft>
              <a:buFont typeface="+mj-lt"/>
              <a:buAutoNum type="alphaLcPeriod" startAt="77"/>
            </a:pPr>
            <a:endParaRPr lang="en-US" dirty="0" smtClean="0"/>
          </a:p>
          <a:p>
            <a:pPr marL="1371600" lvl="4" indent="-457200">
              <a:spcAft>
                <a:spcPts val="0"/>
              </a:spcAft>
              <a:buFont typeface="+mj-lt"/>
              <a:buAutoNum type="alphaLcPeriod" startAt="77"/>
            </a:pPr>
            <a:endParaRPr lang="en-US" dirty="0"/>
          </a:p>
          <a:p>
            <a:pPr marL="1371600" lvl="4" indent="-457200">
              <a:spcAft>
                <a:spcPts val="0"/>
              </a:spcAft>
              <a:buFont typeface="+mj-lt"/>
              <a:buAutoNum type="alphaLcPeriod" startAt="77"/>
            </a:pPr>
            <a:endParaRPr lang="en-US" dirty="0" smtClean="0"/>
          </a:p>
          <a:p>
            <a:pPr marL="1371600" lvl="4" indent="-457200">
              <a:spcAft>
                <a:spcPts val="0"/>
              </a:spcAft>
              <a:buFont typeface="+mj-lt"/>
              <a:buAutoNum type="alphaLcPeriod" startAt="77"/>
            </a:pPr>
            <a:endParaRPr lang="en-US" dirty="0"/>
          </a:p>
          <a:p>
            <a:pPr marL="1371600" lvl="4" indent="-457200">
              <a:spcAft>
                <a:spcPts val="0"/>
              </a:spcAft>
              <a:buFont typeface="+mj-lt"/>
              <a:buAutoNum type="alphaLcPeriod" startAt="77"/>
            </a:pPr>
            <a:endParaRPr lang="en-US" dirty="0" smtClean="0"/>
          </a:p>
          <a:p>
            <a:pPr marL="1371600" lvl="4" indent="-457200">
              <a:spcAft>
                <a:spcPts val="0"/>
              </a:spcAft>
              <a:buFont typeface="+mj-lt"/>
              <a:buAutoNum type="alphaLcPeriod" startAt="77"/>
            </a:pPr>
            <a:endParaRPr lang="en-US" dirty="0"/>
          </a:p>
          <a:p>
            <a:pPr marL="1371600" lvl="4" indent="-457200">
              <a:spcAft>
                <a:spcPts val="0"/>
              </a:spcAft>
              <a:buFont typeface="+mj-lt"/>
              <a:buAutoNum type="alphaLcPeriod" startAt="77"/>
            </a:pPr>
            <a:endParaRPr lang="en-US" dirty="0" smtClean="0"/>
          </a:p>
          <a:p>
            <a:pPr marL="1371600" lvl="4" indent="-457200">
              <a:spcAft>
                <a:spcPts val="0"/>
              </a:spcAft>
              <a:buFont typeface="+mj-lt"/>
              <a:buAutoNum type="alphaLcPeriod" startAt="77"/>
            </a:pPr>
            <a:endParaRPr lang="en-US" dirty="0"/>
          </a:p>
          <a:p>
            <a:pPr marL="1371600" lvl="4" indent="-457200">
              <a:spcAft>
                <a:spcPts val="0"/>
              </a:spcAft>
              <a:buFont typeface="+mj-lt"/>
              <a:buAutoNum type="alphaLcPeriod" startAt="77"/>
            </a:pPr>
            <a:endParaRPr lang="en-US" dirty="0" smtClean="0"/>
          </a:p>
          <a:p>
            <a:pPr marL="1371600" lvl="4" indent="-457200">
              <a:spcAft>
                <a:spcPts val="0"/>
              </a:spcAft>
              <a:buFont typeface="+mj-lt"/>
              <a:buAutoNum type="alphaLcPeriod" startAt="77"/>
            </a:pPr>
            <a:r>
              <a:rPr lang="en-US" dirty="0" smtClean="0"/>
              <a:t>Click the green down arrow      to add a new row to the table.</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828800"/>
            <a:ext cx="7358062" cy="2481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4581525"/>
            <a:ext cx="257175"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966648"/>
            <a:ext cx="5810250" cy="139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3791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79"/>
            </a:pPr>
            <a:r>
              <a:rPr lang="en-US" dirty="0" smtClean="0"/>
              <a:t>We’re going to add a total of 3 rows to our decision table.  The first row will be our “default” response, which will return the message “</a:t>
            </a:r>
            <a:r>
              <a:rPr lang="en-US" dirty="0" smtClean="0">
                <a:solidFill>
                  <a:srgbClr val="002060"/>
                </a:solidFill>
              </a:rPr>
              <a:t>Sorry, but the Input Flag was false!</a:t>
            </a:r>
            <a:r>
              <a:rPr lang="en-US" dirty="0" smtClean="0"/>
              <a:t>” when the Input Flag checkbox is </a:t>
            </a:r>
            <a:r>
              <a:rPr lang="en-US" dirty="0" smtClean="0">
                <a:solidFill>
                  <a:srgbClr val="002060"/>
                </a:solidFill>
              </a:rPr>
              <a:t>not checked</a:t>
            </a:r>
            <a:r>
              <a:rPr lang="en-US" dirty="0" smtClean="0"/>
              <a:t>.  We’ll use the wildcard </a:t>
            </a:r>
            <a:r>
              <a:rPr lang="en-US" b="1" dirty="0" smtClean="0">
                <a:solidFill>
                  <a:srgbClr val="002060"/>
                </a:solidFill>
              </a:rPr>
              <a:t>(*)</a:t>
            </a:r>
            <a:r>
              <a:rPr lang="en-US" dirty="0" smtClean="0"/>
              <a:t> for the Input Message Condition.  The wildcard will instruct Rules Engine to accept any value in this Condition and treat it as true.</a:t>
            </a:r>
          </a:p>
          <a:p>
            <a:pPr marL="1377950" lvl="4" indent="0">
              <a:spcAft>
                <a:spcPts val="0"/>
              </a:spcAft>
              <a:buNone/>
            </a:pPr>
            <a:r>
              <a:rPr lang="en-US" dirty="0"/>
              <a:t>Add the text “</a:t>
            </a:r>
            <a:r>
              <a:rPr lang="en-US" dirty="0">
                <a:solidFill>
                  <a:srgbClr val="002060"/>
                </a:solidFill>
              </a:rPr>
              <a:t>Default/False Response</a:t>
            </a:r>
            <a:r>
              <a:rPr lang="en-US" dirty="0"/>
              <a:t>” to the Name, leave the Input Flag </a:t>
            </a:r>
            <a:r>
              <a:rPr lang="en-US" dirty="0">
                <a:solidFill>
                  <a:srgbClr val="002060"/>
                </a:solidFill>
              </a:rPr>
              <a:t>un-checked</a:t>
            </a:r>
            <a:r>
              <a:rPr lang="en-US" dirty="0"/>
              <a:t>, add </a:t>
            </a:r>
            <a:r>
              <a:rPr lang="en-US" dirty="0">
                <a:solidFill>
                  <a:srgbClr val="002060"/>
                </a:solidFill>
              </a:rPr>
              <a:t>(*)</a:t>
            </a:r>
            <a:r>
              <a:rPr lang="en-US" dirty="0"/>
              <a:t> to the Input Message and the text “</a:t>
            </a:r>
            <a:r>
              <a:rPr lang="en-US" dirty="0">
                <a:solidFill>
                  <a:srgbClr val="002060"/>
                </a:solidFill>
              </a:rPr>
              <a:t>Sorry, but the Input Flag was false!</a:t>
            </a:r>
            <a:r>
              <a:rPr lang="en-US" dirty="0"/>
              <a:t>” to the Output Message field.</a:t>
            </a:r>
          </a:p>
          <a:p>
            <a:pPr marL="1377950" lvl="4" indent="0">
              <a:spcAft>
                <a:spcPts val="0"/>
              </a:spcAft>
              <a:buNone/>
            </a:pPr>
            <a:endParaRPr lang="en-US" dirty="0"/>
          </a:p>
          <a:p>
            <a:pPr marL="1377950" lvl="4" indent="0">
              <a:spcAft>
                <a:spcPts val="0"/>
              </a:spcAft>
              <a:buNone/>
            </a:pPr>
            <a:endParaRPr lang="en-US" dirty="0"/>
          </a:p>
          <a:p>
            <a:pPr marL="1377950" lvl="4" indent="0">
              <a:spcAft>
                <a:spcPts val="0"/>
              </a:spcAft>
              <a:buNone/>
            </a:pPr>
            <a:endParaRPr lang="en-US" dirty="0"/>
          </a:p>
          <a:p>
            <a:pPr marL="1377950" lvl="4" indent="0">
              <a:spcAft>
                <a:spcPts val="0"/>
              </a:spcAft>
              <a:buNone/>
            </a:pPr>
            <a:endParaRPr lang="en-US" dirty="0"/>
          </a:p>
          <a:p>
            <a:pPr marL="1377950" lvl="4" indent="0">
              <a:spcAft>
                <a:spcPts val="0"/>
              </a:spcAft>
              <a:buNone/>
            </a:pPr>
            <a:endParaRPr lang="en-US" dirty="0"/>
          </a:p>
          <a:p>
            <a:pPr marL="1377950" lvl="4" indent="0">
              <a:spcAft>
                <a:spcPts val="0"/>
              </a:spcAft>
              <a:buNone/>
            </a:pPr>
            <a:endParaRPr lang="en-US" dirty="0"/>
          </a:p>
          <a:p>
            <a:pPr marL="1377950" lvl="4" indent="0">
              <a:spcAft>
                <a:spcPts val="0"/>
              </a:spcAft>
              <a:buNone/>
            </a:pPr>
            <a:endParaRPr lang="en-US" dirty="0"/>
          </a:p>
          <a:p>
            <a:pPr marL="1377950" lvl="4" indent="0">
              <a:spcAft>
                <a:spcPts val="0"/>
              </a:spcAft>
              <a:buNone/>
            </a:pPr>
            <a:endParaRPr lang="en-US" dirty="0"/>
          </a:p>
          <a:p>
            <a:pPr marL="1371600" lvl="4" indent="-457200">
              <a:spcAft>
                <a:spcPts val="0"/>
              </a:spcAft>
              <a:buFont typeface="+mj-lt"/>
              <a:buAutoNum type="alphaLcPeriod" startAt="79"/>
            </a:pPr>
            <a:endParaRPr lang="en-US" dirty="0" smtClean="0"/>
          </a:p>
          <a:p>
            <a:pPr marL="1371600" lvl="4" indent="-457200">
              <a:spcAft>
                <a:spcPts val="0"/>
              </a:spcAft>
              <a:buFont typeface="+mj-lt"/>
              <a:buAutoNum type="alphaLcPeriod" startAt="80"/>
            </a:pPr>
            <a:r>
              <a:rPr lang="en-US" dirty="0" smtClean="0"/>
              <a:t>Click </a:t>
            </a:r>
            <a:r>
              <a:rPr lang="en-US" dirty="0"/>
              <a:t>the green down arrow      </a:t>
            </a:r>
            <a:r>
              <a:rPr lang="en-US" dirty="0" smtClean="0"/>
              <a:t> of the current row to </a:t>
            </a:r>
            <a:r>
              <a:rPr lang="en-US" dirty="0"/>
              <a:t>add a </a:t>
            </a:r>
            <a:r>
              <a:rPr lang="en-US" dirty="0" smtClean="0"/>
              <a:t>2</a:t>
            </a:r>
            <a:r>
              <a:rPr lang="en-US" baseline="30000" dirty="0" smtClean="0"/>
              <a:t>nd</a:t>
            </a:r>
            <a:r>
              <a:rPr lang="en-US" dirty="0" smtClean="0"/>
              <a:t> row </a:t>
            </a:r>
            <a:r>
              <a:rPr lang="en-US" dirty="0"/>
              <a:t>to the table</a:t>
            </a:r>
            <a:r>
              <a:rPr lang="en-US" dirty="0" smtClean="0"/>
              <a:t>.  </a:t>
            </a:r>
            <a:r>
              <a:rPr lang="en-US" i="1" dirty="0" smtClean="0"/>
              <a:t>Be sure to select the down arrow from the current row</a:t>
            </a:r>
            <a:r>
              <a:rPr lang="en-US" dirty="0" smtClean="0"/>
              <a:t>… </a:t>
            </a:r>
            <a:endParaRPr lang="en-US" dirty="0"/>
          </a:p>
          <a:p>
            <a:pPr marL="1371600" lvl="4" indent="-457200">
              <a:spcAft>
                <a:spcPts val="0"/>
              </a:spcAft>
              <a:buFont typeface="+mj-lt"/>
              <a:buAutoNum type="alphaLcPeriod" startAt="80"/>
            </a:pPr>
            <a:endParaRPr lang="en-US" dirty="0" smtClean="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733800"/>
            <a:ext cx="7000875"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025" y="5572125"/>
            <a:ext cx="257175"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650" y="5867400"/>
            <a:ext cx="971550" cy="21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5513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81"/>
            </a:pPr>
            <a:r>
              <a:rPr lang="en-US" dirty="0" smtClean="0"/>
              <a:t>On the 2</a:t>
            </a:r>
            <a:r>
              <a:rPr lang="en-US" baseline="30000" dirty="0" smtClean="0"/>
              <a:t>nd</a:t>
            </a:r>
            <a:r>
              <a:rPr lang="en-US" dirty="0" smtClean="0"/>
              <a:t> row, we will add a condition for when the Input Flag is checked (True), again we’ll use the wildcard for the Input Message field and this time we’ll return “Hello World!” in our Output Message Action.</a:t>
            </a:r>
          </a:p>
          <a:p>
            <a:pPr marL="1371600" lvl="4" indent="-457200">
              <a:spcAft>
                <a:spcPts val="0"/>
              </a:spcAft>
              <a:buFont typeface="+mj-lt"/>
              <a:buAutoNum type="alphaLcPeriod" startAt="81"/>
            </a:pPr>
            <a:endParaRPr lang="en-US" dirty="0"/>
          </a:p>
          <a:p>
            <a:pPr marL="1371600" lvl="4" indent="-457200">
              <a:spcAft>
                <a:spcPts val="0"/>
              </a:spcAft>
              <a:buFont typeface="+mj-lt"/>
              <a:buAutoNum type="alphaLcPeriod" startAt="81"/>
            </a:pPr>
            <a:endParaRPr lang="en-US" dirty="0" smtClean="0"/>
          </a:p>
          <a:p>
            <a:pPr marL="1371600" lvl="4" indent="-457200">
              <a:spcAft>
                <a:spcPts val="0"/>
              </a:spcAft>
              <a:buFont typeface="+mj-lt"/>
              <a:buAutoNum type="alphaLcPeriod" startAt="81"/>
            </a:pPr>
            <a:endParaRPr lang="en-US" dirty="0"/>
          </a:p>
          <a:p>
            <a:pPr marL="1371600" lvl="4" indent="-457200">
              <a:spcAft>
                <a:spcPts val="0"/>
              </a:spcAft>
              <a:buFont typeface="+mj-lt"/>
              <a:buAutoNum type="alphaLcPeriod" startAt="81"/>
            </a:pPr>
            <a:endParaRPr lang="en-US" dirty="0" smtClean="0"/>
          </a:p>
          <a:p>
            <a:pPr marL="1371600" lvl="4" indent="-457200">
              <a:spcAft>
                <a:spcPts val="0"/>
              </a:spcAft>
              <a:buFont typeface="+mj-lt"/>
              <a:buAutoNum type="alphaLcPeriod" startAt="81"/>
            </a:pPr>
            <a:endParaRPr lang="en-US" dirty="0"/>
          </a:p>
          <a:p>
            <a:pPr marL="1371600" lvl="4" indent="-457200">
              <a:spcAft>
                <a:spcPts val="0"/>
              </a:spcAft>
              <a:buFont typeface="+mj-lt"/>
              <a:buAutoNum type="alphaLcPeriod" startAt="81"/>
            </a:pPr>
            <a:endParaRPr lang="en-US" dirty="0"/>
          </a:p>
          <a:p>
            <a:pPr marL="1371600" lvl="4" indent="-457200">
              <a:spcAft>
                <a:spcPts val="0"/>
              </a:spcAft>
              <a:buFont typeface="+mj-lt"/>
              <a:buAutoNum type="alphaLcPeriod" startAt="81"/>
            </a:pPr>
            <a:r>
              <a:rPr lang="en-US" dirty="0" smtClean="0"/>
              <a:t>So in our new 2</a:t>
            </a:r>
            <a:r>
              <a:rPr lang="en-US" baseline="30000" dirty="0" smtClean="0"/>
              <a:t>nd</a:t>
            </a:r>
            <a:r>
              <a:rPr lang="en-US" dirty="0" smtClean="0"/>
              <a:t> row, add the </a:t>
            </a:r>
            <a:r>
              <a:rPr lang="en-US" dirty="0"/>
              <a:t>text “</a:t>
            </a:r>
            <a:r>
              <a:rPr lang="en-US" dirty="0">
                <a:solidFill>
                  <a:srgbClr val="002060"/>
                </a:solidFill>
              </a:rPr>
              <a:t>True Response</a:t>
            </a:r>
            <a:r>
              <a:rPr lang="en-US" dirty="0" smtClean="0"/>
              <a:t>” to the Name, select the Input Flag check box so that it’s </a:t>
            </a:r>
            <a:r>
              <a:rPr lang="en-US" dirty="0" smtClean="0">
                <a:solidFill>
                  <a:srgbClr val="002060"/>
                </a:solidFill>
              </a:rPr>
              <a:t>checked</a:t>
            </a:r>
            <a:r>
              <a:rPr lang="en-US" dirty="0" smtClean="0"/>
              <a:t>, </a:t>
            </a:r>
            <a:r>
              <a:rPr lang="en-US" dirty="0"/>
              <a:t>add </a:t>
            </a:r>
            <a:r>
              <a:rPr lang="en-US" dirty="0">
                <a:solidFill>
                  <a:srgbClr val="002060"/>
                </a:solidFill>
              </a:rPr>
              <a:t>(*)</a:t>
            </a:r>
            <a:r>
              <a:rPr lang="en-US" dirty="0"/>
              <a:t> to the Input Message and the text </a:t>
            </a:r>
            <a:r>
              <a:rPr lang="en-US" dirty="0" smtClean="0"/>
              <a:t>“</a:t>
            </a:r>
            <a:r>
              <a:rPr lang="en-US" dirty="0" smtClean="0">
                <a:solidFill>
                  <a:srgbClr val="002060"/>
                </a:solidFill>
              </a:rPr>
              <a:t>Hello World!</a:t>
            </a:r>
            <a:r>
              <a:rPr lang="en-US" dirty="0" smtClean="0"/>
              <a:t>” </a:t>
            </a:r>
            <a:r>
              <a:rPr lang="en-US" dirty="0"/>
              <a:t>to the Output Message field</a:t>
            </a:r>
            <a:r>
              <a:rPr lang="en-US" dirty="0" smtClean="0"/>
              <a:t>. </a:t>
            </a:r>
          </a:p>
          <a:p>
            <a:pPr marL="1371600" lvl="4" indent="-457200">
              <a:spcAft>
                <a:spcPts val="0"/>
              </a:spcAft>
              <a:buFont typeface="+mj-lt"/>
              <a:buAutoNum type="alphaLcPeriod" startAt="81"/>
            </a:pPr>
            <a:endParaRPr lang="en-US" dirty="0"/>
          </a:p>
          <a:p>
            <a:pPr marL="1371600" lvl="4" indent="-457200">
              <a:spcAft>
                <a:spcPts val="0"/>
              </a:spcAft>
              <a:buFont typeface="+mj-lt"/>
              <a:buAutoNum type="alphaLcPeriod" startAt="81"/>
            </a:pPr>
            <a:r>
              <a:rPr lang="en-US" dirty="0" smtClean="0"/>
              <a:t>Click </a:t>
            </a:r>
            <a:r>
              <a:rPr lang="en-US" dirty="0"/>
              <a:t>the green down arrow       of the current row to add a </a:t>
            </a:r>
            <a:r>
              <a:rPr lang="en-US" dirty="0" smtClean="0"/>
              <a:t>3</a:t>
            </a:r>
            <a:r>
              <a:rPr lang="en-US" baseline="30000" dirty="0" smtClean="0"/>
              <a:t>nd</a:t>
            </a:r>
            <a:r>
              <a:rPr lang="en-US" dirty="0" smtClean="0"/>
              <a:t> </a:t>
            </a:r>
            <a:r>
              <a:rPr lang="en-US" dirty="0"/>
              <a:t>row to the table.  </a:t>
            </a:r>
            <a:r>
              <a:rPr lang="en-US" i="1" dirty="0"/>
              <a:t>Be sure to select the down arrow from the current row</a:t>
            </a:r>
            <a:r>
              <a:rPr lang="en-US" dirty="0"/>
              <a:t>… </a:t>
            </a:r>
          </a:p>
          <a:p>
            <a:pPr marL="1371600" lvl="4" indent="-457200">
              <a:spcAft>
                <a:spcPts val="0"/>
              </a:spcAft>
              <a:buFont typeface="+mj-lt"/>
              <a:buAutoNum type="alphaLcPeriod" startAt="81"/>
            </a:pPr>
            <a:endParaRPr lang="en-US" dirty="0" smtClean="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057400"/>
            <a:ext cx="6981825"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6876" y="4343400"/>
            <a:ext cx="257175"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0728" y="4638675"/>
            <a:ext cx="971550" cy="21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5029200"/>
            <a:ext cx="697230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6850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84"/>
            </a:pPr>
            <a:r>
              <a:rPr lang="en-US" dirty="0" smtClean="0"/>
              <a:t>On the 3</a:t>
            </a:r>
            <a:r>
              <a:rPr lang="en-US" baseline="30000" dirty="0" smtClean="0"/>
              <a:t>nd</a:t>
            </a:r>
            <a:r>
              <a:rPr lang="en-US" dirty="0" smtClean="0"/>
              <a:t> and final row, we’re going to look for our Name in the Input Message field and instead of returning “Hello World!”, we’re going to return “Hello” followed by our name.  So the rule will evaluate the Input Flag and if True (selected) and the Input Message equals our </a:t>
            </a:r>
            <a:r>
              <a:rPr lang="en-US" i="1" dirty="0" smtClean="0"/>
              <a:t>Name</a:t>
            </a:r>
            <a:r>
              <a:rPr lang="en-US" dirty="0" smtClean="0"/>
              <a:t>, then return the customized Hello message.</a:t>
            </a:r>
          </a:p>
          <a:p>
            <a:pPr marL="1371600" lvl="4" indent="-457200">
              <a:spcAft>
                <a:spcPts val="0"/>
              </a:spcAft>
              <a:buFont typeface="+mj-lt"/>
              <a:buAutoNum type="alphaLcPeriod" startAt="84"/>
            </a:pPr>
            <a:endParaRPr lang="en-US" i="1" dirty="0" smtClean="0"/>
          </a:p>
          <a:p>
            <a:pPr marL="1371600" lvl="4" indent="-457200">
              <a:spcAft>
                <a:spcPts val="0"/>
              </a:spcAft>
              <a:buFont typeface="+mj-lt"/>
              <a:buAutoNum type="alphaLcPeriod" startAt="84"/>
            </a:pPr>
            <a:r>
              <a:rPr lang="en-US" dirty="0" smtClean="0"/>
              <a:t>Add </a:t>
            </a:r>
            <a:r>
              <a:rPr lang="en-US" dirty="0"/>
              <a:t>the text “</a:t>
            </a:r>
            <a:r>
              <a:rPr lang="en-US" dirty="0">
                <a:solidFill>
                  <a:srgbClr val="002060"/>
                </a:solidFill>
              </a:rPr>
              <a:t>True &amp; Me </a:t>
            </a:r>
            <a:r>
              <a:rPr lang="en-US" dirty="0" smtClean="0">
                <a:solidFill>
                  <a:srgbClr val="002060"/>
                </a:solidFill>
              </a:rPr>
              <a:t>Response</a:t>
            </a:r>
            <a:r>
              <a:rPr lang="en-US" dirty="0" smtClean="0"/>
              <a:t>” to the Name, select </a:t>
            </a:r>
            <a:r>
              <a:rPr lang="en-US" dirty="0"/>
              <a:t>the Input Flag check box so that it’s </a:t>
            </a:r>
            <a:r>
              <a:rPr lang="en-US" dirty="0">
                <a:solidFill>
                  <a:srgbClr val="002060"/>
                </a:solidFill>
              </a:rPr>
              <a:t>checked</a:t>
            </a:r>
            <a:r>
              <a:rPr lang="en-US" dirty="0"/>
              <a:t>, add </a:t>
            </a:r>
            <a:r>
              <a:rPr lang="en-US" b="1" dirty="0" smtClean="0">
                <a:solidFill>
                  <a:srgbClr val="002060"/>
                </a:solidFill>
              </a:rPr>
              <a:t>your name</a:t>
            </a:r>
            <a:r>
              <a:rPr lang="en-US" dirty="0" smtClean="0"/>
              <a:t> </a:t>
            </a:r>
            <a:r>
              <a:rPr lang="en-US" dirty="0"/>
              <a:t>to the Input Message and the text “</a:t>
            </a:r>
            <a:r>
              <a:rPr lang="en-US" dirty="0">
                <a:solidFill>
                  <a:srgbClr val="002060"/>
                </a:solidFill>
              </a:rPr>
              <a:t>Hello </a:t>
            </a:r>
            <a:r>
              <a:rPr lang="en-US" dirty="0" smtClean="0">
                <a:solidFill>
                  <a:srgbClr val="002060"/>
                </a:solidFill>
              </a:rPr>
              <a:t>YOUR NAME!</a:t>
            </a:r>
            <a:r>
              <a:rPr lang="en-US" dirty="0" smtClean="0"/>
              <a:t>” </a:t>
            </a:r>
            <a:r>
              <a:rPr lang="en-US" dirty="0"/>
              <a:t>to the Output Message </a:t>
            </a:r>
            <a:r>
              <a:rPr lang="en-US" dirty="0" smtClean="0"/>
              <a:t>field, like below.</a:t>
            </a:r>
          </a:p>
          <a:p>
            <a:pPr marL="1371600" lvl="4" indent="-457200">
              <a:spcAft>
                <a:spcPts val="0"/>
              </a:spcAft>
              <a:buFont typeface="+mj-lt"/>
              <a:buAutoNum type="alphaLcPeriod" startAt="84"/>
            </a:pPr>
            <a:endParaRPr lang="en-US" dirty="0"/>
          </a:p>
          <a:p>
            <a:pPr marL="1371600" lvl="4" indent="-457200">
              <a:spcAft>
                <a:spcPts val="0"/>
              </a:spcAft>
              <a:buFont typeface="+mj-lt"/>
              <a:buAutoNum type="alphaLcPeriod" startAt="84"/>
            </a:pPr>
            <a:endParaRPr lang="en-US" dirty="0" smtClean="0"/>
          </a:p>
          <a:p>
            <a:pPr marL="1371600" lvl="4" indent="-457200">
              <a:spcAft>
                <a:spcPts val="0"/>
              </a:spcAft>
              <a:buFont typeface="+mj-lt"/>
              <a:buAutoNum type="alphaLcPeriod" startAt="84"/>
            </a:pPr>
            <a:endParaRPr lang="en-US" dirty="0"/>
          </a:p>
          <a:p>
            <a:pPr marL="1371600" lvl="4" indent="-457200">
              <a:spcAft>
                <a:spcPts val="0"/>
              </a:spcAft>
              <a:buFont typeface="+mj-lt"/>
              <a:buAutoNum type="alphaLcPeriod" startAt="84"/>
            </a:pPr>
            <a:endParaRPr lang="en-US" dirty="0" smtClean="0"/>
          </a:p>
          <a:p>
            <a:pPr marL="1371600" lvl="4" indent="-457200">
              <a:spcAft>
                <a:spcPts val="0"/>
              </a:spcAft>
              <a:buFont typeface="+mj-lt"/>
              <a:buAutoNum type="alphaLcPeriod" startAt="84"/>
            </a:pPr>
            <a:endParaRPr lang="en-US" dirty="0"/>
          </a:p>
          <a:p>
            <a:pPr marL="1371600" lvl="4" indent="-457200">
              <a:spcAft>
                <a:spcPts val="0"/>
              </a:spcAft>
              <a:buFont typeface="+mj-lt"/>
              <a:buAutoNum type="alphaLcPeriod" startAt="84"/>
            </a:pPr>
            <a:endParaRPr lang="en-US" dirty="0" smtClean="0"/>
          </a:p>
          <a:p>
            <a:pPr marL="1371600" lvl="4" indent="-457200">
              <a:spcAft>
                <a:spcPts val="0"/>
              </a:spcAft>
              <a:buFont typeface="+mj-lt"/>
              <a:buAutoNum type="alphaLcPeriod" startAt="84"/>
            </a:pPr>
            <a:endParaRPr lang="en-US" dirty="0"/>
          </a:p>
          <a:p>
            <a:pPr marL="1371600" lvl="4" indent="-457200">
              <a:spcAft>
                <a:spcPts val="0"/>
              </a:spcAft>
              <a:buFont typeface="+mj-lt"/>
              <a:buAutoNum type="alphaLcPeriod" startAt="84"/>
            </a:pPr>
            <a:r>
              <a:rPr lang="en-US" dirty="0" smtClean="0"/>
              <a:t>You’ll either have to Tab out of the Output Message field or select another field within the decision table to set the Output Message text.  Once you’ve either tabbed out of the field or selected a different field, then you should be able to save your decision table.</a:t>
            </a:r>
            <a:endParaRPr lang="en-US" dirty="0"/>
          </a:p>
          <a:p>
            <a:pPr marL="1371600" lvl="4" indent="-457200">
              <a:spcAft>
                <a:spcPts val="0"/>
              </a:spcAft>
              <a:buFont typeface="+mj-lt"/>
              <a:buAutoNum type="alphaLcPeriod" startAt="84"/>
            </a:pPr>
            <a:endParaRPr lang="en-US" dirty="0" smtClean="0"/>
          </a:p>
          <a:p>
            <a:pPr marL="1371600" lvl="4" indent="-457200">
              <a:spcAft>
                <a:spcPts val="0"/>
              </a:spcAft>
              <a:buFont typeface="+mj-lt"/>
              <a:buAutoNum type="alphaLcPeriod" startAt="84"/>
            </a:pPr>
            <a:endParaRPr lang="en-US" dirty="0"/>
          </a:p>
          <a:p>
            <a:pPr marL="1371600" lvl="4" indent="-457200">
              <a:spcAft>
                <a:spcPts val="0"/>
              </a:spcAft>
              <a:buFont typeface="+mj-lt"/>
              <a:buAutoNum type="alphaLcPeriod" startAt="84"/>
            </a:pPr>
            <a:endParaRPr lang="en-US" dirty="0" smtClean="0"/>
          </a:p>
          <a:p>
            <a:pPr marL="1371600" lvl="4" indent="-457200">
              <a:spcAft>
                <a:spcPts val="0"/>
              </a:spcAft>
              <a:buFont typeface="+mj-lt"/>
              <a:buAutoNum type="alphaLcPeriod" startAt="84"/>
            </a:pPr>
            <a:endParaRPr lang="en-US" dirty="0"/>
          </a:p>
          <a:p>
            <a:pPr marL="1371600" lvl="4" indent="-457200">
              <a:spcAft>
                <a:spcPts val="0"/>
              </a:spcAft>
              <a:buFont typeface="+mj-lt"/>
              <a:buAutoNum type="alphaLcPeriod" startAt="84"/>
            </a:pPr>
            <a:endParaRPr lang="en-US" dirty="0" smtClean="0"/>
          </a:p>
          <a:p>
            <a:pPr marL="1371600" lvl="4" indent="-457200">
              <a:spcAft>
                <a:spcPts val="0"/>
              </a:spcAft>
              <a:buFont typeface="+mj-lt"/>
              <a:buAutoNum type="alphaLcPeriod" startAt="84"/>
            </a:pPr>
            <a:endParaRPr lang="en-US" dirty="0"/>
          </a:p>
          <a:p>
            <a:pPr marL="1371600" lvl="4" indent="-457200">
              <a:spcAft>
                <a:spcPts val="0"/>
              </a:spcAft>
              <a:buFont typeface="+mj-lt"/>
              <a:buAutoNum type="alphaLcPeriod" startAt="84"/>
            </a:pPr>
            <a:endParaRPr lang="en-US" dirty="0"/>
          </a:p>
          <a:p>
            <a:pPr marL="1371600" lvl="4" indent="-457200">
              <a:spcAft>
                <a:spcPts val="0"/>
              </a:spcAft>
              <a:buFont typeface="+mj-lt"/>
              <a:buAutoNum type="alphaLcPeriod" startAt="84"/>
            </a:pPr>
            <a:endParaRPr lang="en-US" dirty="0" smtClean="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581400"/>
            <a:ext cx="7010400"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1853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87"/>
            </a:pPr>
            <a:r>
              <a:rPr lang="en-US" dirty="0" smtClean="0"/>
              <a:t>You should now be able to Save your decision table rule changes using the “Save” button at the bottom right of the screen.</a:t>
            </a:r>
            <a:endParaRPr lang="en-US" dirty="0"/>
          </a:p>
          <a:p>
            <a:pPr marL="1371600" lvl="4" indent="-457200">
              <a:spcAft>
                <a:spcPts val="0"/>
              </a:spcAft>
              <a:buFont typeface="+mj-lt"/>
              <a:buAutoNum type="alphaLcPeriod" startAt="87"/>
            </a:pPr>
            <a:endParaRPr lang="en-US" dirty="0" smtClean="0"/>
          </a:p>
          <a:p>
            <a:pPr marL="1371600" lvl="4" indent="-457200">
              <a:spcAft>
                <a:spcPts val="0"/>
              </a:spcAft>
              <a:buFont typeface="+mj-lt"/>
              <a:buAutoNum type="alphaLcPeriod" startAt="87"/>
            </a:pPr>
            <a:endParaRPr lang="en-US" dirty="0"/>
          </a:p>
          <a:p>
            <a:pPr marL="1371600" lvl="4" indent="-457200">
              <a:spcAft>
                <a:spcPts val="0"/>
              </a:spcAft>
              <a:buFont typeface="+mj-lt"/>
              <a:buAutoNum type="alphaLcPeriod" startAt="87"/>
            </a:pPr>
            <a:endParaRPr lang="en-US" dirty="0" smtClean="0"/>
          </a:p>
          <a:p>
            <a:pPr marL="1371600" lvl="4" indent="-457200">
              <a:spcAft>
                <a:spcPts val="0"/>
              </a:spcAft>
              <a:buFont typeface="+mj-lt"/>
              <a:buAutoNum type="alphaLcPeriod" startAt="87"/>
            </a:pPr>
            <a:endParaRPr lang="en-US" dirty="0"/>
          </a:p>
          <a:p>
            <a:pPr marL="1371600" lvl="4" indent="-457200">
              <a:spcAft>
                <a:spcPts val="0"/>
              </a:spcAft>
              <a:buFont typeface="+mj-lt"/>
              <a:buAutoNum type="alphaLcPeriod" startAt="87"/>
            </a:pPr>
            <a:endParaRPr lang="en-US" dirty="0" smtClean="0"/>
          </a:p>
          <a:p>
            <a:pPr marL="1371600" lvl="4" indent="-457200">
              <a:spcAft>
                <a:spcPts val="0"/>
              </a:spcAft>
              <a:buFont typeface="+mj-lt"/>
              <a:buAutoNum type="alphaLcPeriod" startAt="87"/>
            </a:pPr>
            <a:endParaRPr lang="en-US" dirty="0"/>
          </a:p>
          <a:p>
            <a:pPr marL="1371600" lvl="4" indent="-457200">
              <a:spcAft>
                <a:spcPts val="0"/>
              </a:spcAft>
              <a:buFont typeface="+mj-lt"/>
              <a:buAutoNum type="alphaLcPeriod" startAt="87"/>
            </a:pPr>
            <a:endParaRPr lang="en-US" dirty="0"/>
          </a:p>
          <a:p>
            <a:pPr marL="1371600" lvl="4" indent="-457200">
              <a:spcAft>
                <a:spcPts val="0"/>
              </a:spcAft>
              <a:buFont typeface="+mj-lt"/>
              <a:buAutoNum type="alphaLcPeriod" startAt="87"/>
            </a:pPr>
            <a:endParaRPr lang="en-US" dirty="0" smtClean="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88509"/>
            <a:ext cx="7858125" cy="2705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8108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88"/>
            </a:pPr>
            <a:r>
              <a:rPr lang="en-US" dirty="0"/>
              <a:t>U</a:t>
            </a:r>
            <a:r>
              <a:rPr lang="en-US" dirty="0" smtClean="0"/>
              <a:t>pon selecting “Save”, GRAT will validate the newly authored Rule against the Rule Template.  If there are no errors, you will be prompt for a Check-In Comment and another Save option.</a:t>
            </a:r>
          </a:p>
          <a:p>
            <a:pPr marL="1371600" lvl="4" indent="-457200">
              <a:spcAft>
                <a:spcPts val="0"/>
              </a:spcAft>
              <a:buFont typeface="+mj-lt"/>
              <a:buAutoNum type="alphaLcPeriod" startAt="88"/>
            </a:pPr>
            <a:endParaRPr lang="en-US" dirty="0"/>
          </a:p>
          <a:p>
            <a:pPr marL="1371600" lvl="4" indent="-457200">
              <a:spcAft>
                <a:spcPts val="0"/>
              </a:spcAft>
              <a:buFont typeface="+mj-lt"/>
              <a:buAutoNum type="alphaLcPeriod" startAt="88"/>
            </a:pPr>
            <a:endParaRPr lang="en-US" dirty="0" smtClean="0"/>
          </a:p>
          <a:p>
            <a:pPr marL="1371600" lvl="4" indent="-457200">
              <a:spcAft>
                <a:spcPts val="0"/>
              </a:spcAft>
              <a:buFont typeface="+mj-lt"/>
              <a:buAutoNum type="alphaLcPeriod" startAt="88"/>
            </a:pPr>
            <a:endParaRPr lang="en-US" dirty="0"/>
          </a:p>
          <a:p>
            <a:pPr marL="1371600" lvl="4" indent="-457200">
              <a:spcAft>
                <a:spcPts val="0"/>
              </a:spcAft>
              <a:buFont typeface="+mj-lt"/>
              <a:buAutoNum type="alphaLcPeriod" startAt="88"/>
            </a:pPr>
            <a:endParaRPr lang="en-US" dirty="0" smtClean="0"/>
          </a:p>
          <a:p>
            <a:pPr marL="1371600" lvl="4" indent="-457200">
              <a:spcAft>
                <a:spcPts val="0"/>
              </a:spcAft>
              <a:buFont typeface="+mj-lt"/>
              <a:buAutoNum type="alphaLcPeriod" startAt="88"/>
            </a:pPr>
            <a:endParaRPr lang="en-US" dirty="0"/>
          </a:p>
          <a:p>
            <a:pPr marL="1371600" lvl="4" indent="-457200">
              <a:spcAft>
                <a:spcPts val="0"/>
              </a:spcAft>
              <a:buFont typeface="+mj-lt"/>
              <a:buAutoNum type="alphaLcPeriod" startAt="88"/>
            </a:pPr>
            <a:endParaRPr lang="en-US" dirty="0" smtClean="0"/>
          </a:p>
          <a:p>
            <a:pPr marL="1371600" lvl="4" indent="-457200">
              <a:spcAft>
                <a:spcPts val="0"/>
              </a:spcAft>
              <a:buFont typeface="+mj-lt"/>
              <a:buAutoNum type="alphaLcPeriod" startAt="88"/>
            </a:pPr>
            <a:endParaRPr lang="en-US" dirty="0"/>
          </a:p>
          <a:p>
            <a:pPr marL="1371600" lvl="4" indent="-457200">
              <a:spcAft>
                <a:spcPts val="0"/>
              </a:spcAft>
              <a:buFont typeface="+mj-lt"/>
              <a:buAutoNum type="alphaLcPeriod" startAt="88"/>
            </a:pPr>
            <a:endParaRPr lang="en-US" dirty="0" smtClean="0"/>
          </a:p>
          <a:p>
            <a:pPr marL="1371600" lvl="4" indent="-457200">
              <a:spcAft>
                <a:spcPts val="0"/>
              </a:spcAft>
              <a:buFont typeface="+mj-lt"/>
              <a:buAutoNum type="alphaLcPeriod" startAt="88"/>
            </a:pPr>
            <a:endParaRPr lang="en-US" dirty="0"/>
          </a:p>
          <a:p>
            <a:pPr marL="1371600" lvl="4" indent="-457200">
              <a:spcAft>
                <a:spcPts val="0"/>
              </a:spcAft>
              <a:buFont typeface="+mj-lt"/>
              <a:buAutoNum type="alphaLcPeriod" startAt="88"/>
            </a:pPr>
            <a:endParaRPr lang="en-US" dirty="0" smtClean="0"/>
          </a:p>
          <a:p>
            <a:pPr marL="1371600" lvl="4" indent="-457200">
              <a:spcAft>
                <a:spcPts val="0"/>
              </a:spcAft>
              <a:buFont typeface="+mj-lt"/>
              <a:buAutoNum type="alphaLcPeriod" startAt="88"/>
            </a:pPr>
            <a:endParaRPr lang="en-US" dirty="0"/>
          </a:p>
          <a:p>
            <a:pPr marL="1371600" lvl="4" indent="-457200">
              <a:spcAft>
                <a:spcPts val="0"/>
              </a:spcAft>
              <a:buFont typeface="+mj-lt"/>
              <a:buAutoNum type="alphaLcPeriod" startAt="88"/>
            </a:pPr>
            <a:endParaRPr lang="en-US" dirty="0" smtClean="0"/>
          </a:p>
          <a:p>
            <a:pPr marL="1371600" lvl="4" indent="-457200">
              <a:spcAft>
                <a:spcPts val="0"/>
              </a:spcAft>
              <a:buFont typeface="+mj-lt"/>
              <a:buAutoNum type="alphaLcPeriod" startAt="88"/>
            </a:pPr>
            <a:endParaRPr lang="en-US" dirty="0"/>
          </a:p>
          <a:p>
            <a:pPr marL="1371600" lvl="4" indent="-457200">
              <a:spcAft>
                <a:spcPts val="0"/>
              </a:spcAft>
              <a:buFont typeface="+mj-lt"/>
              <a:buAutoNum type="alphaLcPeriod" startAt="88"/>
            </a:pPr>
            <a:endParaRPr lang="en-US" dirty="0" smtClean="0"/>
          </a:p>
          <a:p>
            <a:pPr marL="1371600" lvl="4" indent="-457200">
              <a:spcAft>
                <a:spcPts val="0"/>
              </a:spcAft>
              <a:buFont typeface="+mj-lt"/>
              <a:buAutoNum type="alphaLcPeriod" startAt="88"/>
            </a:pPr>
            <a:r>
              <a:rPr lang="en-US" dirty="0" smtClean="0"/>
              <a:t>The comment is optional, but does get logged into the Audit log so it’s a good idea to provide a comment here.</a:t>
            </a:r>
            <a:endParaRPr lang="en-US" dirty="0"/>
          </a:p>
          <a:p>
            <a:pPr marL="1371600" lvl="4" indent="-457200">
              <a:spcAft>
                <a:spcPts val="0"/>
              </a:spcAft>
              <a:buFont typeface="+mj-lt"/>
              <a:buAutoNum type="alphaLcPeriod" startAt="88"/>
            </a:pPr>
            <a:endParaRPr lang="en-US" dirty="0" smtClean="0"/>
          </a:p>
          <a:p>
            <a:pPr marL="1371600" lvl="4" indent="-457200">
              <a:spcAft>
                <a:spcPts val="0"/>
              </a:spcAft>
              <a:buFont typeface="+mj-lt"/>
              <a:buAutoNum type="alphaLcPeriod" startAt="88"/>
            </a:pPr>
            <a:endParaRPr lang="en-US" dirty="0"/>
          </a:p>
          <a:p>
            <a:pPr marL="1371600" lvl="4" indent="-457200">
              <a:spcAft>
                <a:spcPts val="0"/>
              </a:spcAft>
              <a:buFont typeface="+mj-lt"/>
              <a:buAutoNum type="alphaLcPeriod" startAt="88"/>
            </a:pPr>
            <a:endParaRPr lang="en-US" dirty="0" smtClean="0"/>
          </a:p>
          <a:p>
            <a:pPr marL="1371600" lvl="4" indent="-457200">
              <a:spcAft>
                <a:spcPts val="0"/>
              </a:spcAft>
              <a:buFont typeface="+mj-lt"/>
              <a:buAutoNum type="alphaLcPeriod" startAt="88"/>
            </a:pPr>
            <a:endParaRPr lang="en-US" dirty="0"/>
          </a:p>
          <a:p>
            <a:pPr marL="1371600" lvl="4" indent="-457200">
              <a:spcAft>
                <a:spcPts val="0"/>
              </a:spcAft>
              <a:buFont typeface="+mj-lt"/>
              <a:buAutoNum type="alphaLcPeriod" startAt="88"/>
            </a:pPr>
            <a:endParaRPr lang="en-US" dirty="0" smtClean="0"/>
          </a:p>
          <a:p>
            <a:pPr marL="1371600" lvl="4" indent="-457200">
              <a:spcAft>
                <a:spcPts val="0"/>
              </a:spcAft>
              <a:buFont typeface="+mj-lt"/>
              <a:buAutoNum type="alphaLcPeriod" startAt="88"/>
            </a:pPr>
            <a:endParaRPr lang="en-US" dirty="0"/>
          </a:p>
          <a:p>
            <a:pPr marL="1371600" lvl="4" indent="-457200">
              <a:spcAft>
                <a:spcPts val="0"/>
              </a:spcAft>
              <a:buFont typeface="+mj-lt"/>
              <a:buAutoNum type="alphaLcPeriod" startAt="88"/>
            </a:pPr>
            <a:endParaRPr lang="en-US" dirty="0"/>
          </a:p>
          <a:p>
            <a:pPr marL="1371600" lvl="4" indent="-457200">
              <a:spcAft>
                <a:spcPts val="0"/>
              </a:spcAft>
              <a:buFont typeface="+mj-lt"/>
              <a:buAutoNum type="alphaLcPeriod" startAt="88"/>
            </a:pPr>
            <a:endParaRPr lang="en-US" dirty="0" smtClean="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133600"/>
            <a:ext cx="4362450" cy="2819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4844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90"/>
            </a:pPr>
            <a:r>
              <a:rPr lang="en-US" dirty="0" smtClean="0"/>
              <a:t>Add a comment and select “Save”.</a:t>
            </a:r>
          </a:p>
          <a:p>
            <a:pPr marL="1371600" lvl="4" indent="-457200">
              <a:spcAft>
                <a:spcPts val="0"/>
              </a:spcAft>
              <a:buFont typeface="+mj-lt"/>
              <a:buAutoNum type="alphaLcPeriod" startAt="90"/>
            </a:pPr>
            <a:endParaRPr lang="en-US" dirty="0" smtClean="0"/>
          </a:p>
          <a:p>
            <a:pPr marL="1371600" lvl="4" indent="-457200">
              <a:spcAft>
                <a:spcPts val="0"/>
              </a:spcAft>
              <a:buFont typeface="+mj-lt"/>
              <a:buAutoNum type="alphaLcPeriod" startAt="90"/>
            </a:pPr>
            <a:endParaRPr lang="en-US" dirty="0" smtClean="0"/>
          </a:p>
          <a:p>
            <a:pPr marL="1371600" lvl="4" indent="-457200">
              <a:spcAft>
                <a:spcPts val="0"/>
              </a:spcAft>
              <a:buFont typeface="+mj-lt"/>
              <a:buAutoNum type="alphaLcPeriod" startAt="90"/>
            </a:pPr>
            <a:endParaRPr lang="en-US" dirty="0"/>
          </a:p>
          <a:p>
            <a:pPr marL="1371600" lvl="4" indent="-457200">
              <a:spcAft>
                <a:spcPts val="0"/>
              </a:spcAft>
              <a:buFont typeface="+mj-lt"/>
              <a:buAutoNum type="alphaLcPeriod" startAt="90"/>
            </a:pPr>
            <a:endParaRPr lang="en-US" dirty="0" smtClean="0"/>
          </a:p>
          <a:p>
            <a:pPr marL="1371600" lvl="4" indent="-457200">
              <a:spcAft>
                <a:spcPts val="0"/>
              </a:spcAft>
              <a:buFont typeface="+mj-lt"/>
              <a:buAutoNum type="alphaLcPeriod" startAt="90"/>
            </a:pPr>
            <a:endParaRPr lang="en-US" dirty="0"/>
          </a:p>
          <a:p>
            <a:pPr marL="1371600" lvl="4" indent="-457200">
              <a:spcAft>
                <a:spcPts val="0"/>
              </a:spcAft>
              <a:buFont typeface="+mj-lt"/>
              <a:buAutoNum type="alphaLcPeriod" startAt="90"/>
            </a:pPr>
            <a:endParaRPr lang="en-US" dirty="0" smtClean="0"/>
          </a:p>
          <a:p>
            <a:pPr marL="1371600" lvl="4" indent="-457200">
              <a:spcAft>
                <a:spcPts val="0"/>
              </a:spcAft>
              <a:buFont typeface="+mj-lt"/>
              <a:buAutoNum type="alphaLcPeriod" startAt="90"/>
            </a:pPr>
            <a:endParaRPr lang="en-US" dirty="0"/>
          </a:p>
          <a:p>
            <a:pPr marL="1371600" lvl="4" indent="-457200">
              <a:spcAft>
                <a:spcPts val="0"/>
              </a:spcAft>
              <a:buFont typeface="+mj-lt"/>
              <a:buAutoNum type="alphaLcPeriod" startAt="90"/>
            </a:pPr>
            <a:endParaRPr lang="en-US" dirty="0"/>
          </a:p>
          <a:p>
            <a:pPr marL="1371600" lvl="4" indent="-457200">
              <a:spcAft>
                <a:spcPts val="0"/>
              </a:spcAft>
              <a:buFont typeface="+mj-lt"/>
              <a:buAutoNum type="alphaLcPeriod" startAt="90"/>
            </a:pPr>
            <a:endParaRPr lang="en-US" dirty="0" smtClean="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524000"/>
            <a:ext cx="3819525"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2298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91"/>
            </a:pPr>
            <a:r>
              <a:rPr lang="en-US" dirty="0" smtClean="0"/>
              <a:t>The Rule is now saved and checked into GRAT, and you should see that the Save &amp; Cancel buttons are no longer enabled.</a:t>
            </a:r>
          </a:p>
          <a:p>
            <a:pPr marL="1371600" lvl="4" indent="-457200">
              <a:spcAft>
                <a:spcPts val="0"/>
              </a:spcAft>
              <a:buFont typeface="+mj-lt"/>
              <a:buAutoNum type="alphaLcPeriod" startAt="91"/>
            </a:pPr>
            <a:endParaRPr lang="en-US" dirty="0"/>
          </a:p>
          <a:p>
            <a:pPr marL="1371600" lvl="4" indent="-457200">
              <a:spcAft>
                <a:spcPts val="0"/>
              </a:spcAft>
              <a:buFont typeface="+mj-lt"/>
              <a:buAutoNum type="alphaLcPeriod" startAt="91"/>
            </a:pPr>
            <a:endParaRPr lang="en-US" dirty="0" smtClean="0"/>
          </a:p>
          <a:p>
            <a:pPr marL="1371600" lvl="4" indent="-457200">
              <a:spcAft>
                <a:spcPts val="0"/>
              </a:spcAft>
              <a:buFont typeface="+mj-lt"/>
              <a:buAutoNum type="alphaLcPeriod" startAt="91"/>
            </a:pPr>
            <a:endParaRPr lang="en-US" dirty="0"/>
          </a:p>
          <a:p>
            <a:pPr marL="1371600" lvl="4" indent="-457200">
              <a:spcAft>
                <a:spcPts val="0"/>
              </a:spcAft>
              <a:buFont typeface="+mj-lt"/>
              <a:buAutoNum type="alphaLcPeriod" startAt="91"/>
            </a:pPr>
            <a:endParaRPr lang="en-US" dirty="0" smtClean="0"/>
          </a:p>
          <a:p>
            <a:pPr marL="1371600" lvl="4" indent="-457200">
              <a:spcAft>
                <a:spcPts val="0"/>
              </a:spcAft>
              <a:buFont typeface="+mj-lt"/>
              <a:buAutoNum type="alphaLcPeriod" startAt="91"/>
            </a:pPr>
            <a:endParaRPr lang="en-US" dirty="0"/>
          </a:p>
          <a:p>
            <a:pPr marL="1371600" lvl="4" indent="-457200">
              <a:spcAft>
                <a:spcPts val="0"/>
              </a:spcAft>
              <a:buFont typeface="+mj-lt"/>
              <a:buAutoNum type="alphaLcPeriod" startAt="91"/>
            </a:pPr>
            <a:endParaRPr lang="en-US" dirty="0" smtClean="0"/>
          </a:p>
          <a:p>
            <a:pPr marL="1371600" lvl="4" indent="-457200">
              <a:spcAft>
                <a:spcPts val="0"/>
              </a:spcAft>
              <a:buFont typeface="+mj-lt"/>
              <a:buAutoNum type="alphaLcPeriod" startAt="91"/>
            </a:pPr>
            <a:endParaRPr lang="en-US" dirty="0"/>
          </a:p>
          <a:p>
            <a:pPr marL="1371600" lvl="4" indent="-457200">
              <a:spcAft>
                <a:spcPts val="0"/>
              </a:spcAft>
              <a:buFont typeface="+mj-lt"/>
              <a:buAutoNum type="alphaLcPeriod" startAt="91"/>
            </a:pPr>
            <a:endParaRPr lang="en-US" dirty="0" smtClean="0"/>
          </a:p>
          <a:p>
            <a:pPr marL="1371600" lvl="4" indent="-457200">
              <a:spcAft>
                <a:spcPts val="0"/>
              </a:spcAft>
              <a:buFont typeface="+mj-lt"/>
              <a:buAutoNum type="alphaLcPeriod" startAt="91"/>
            </a:pPr>
            <a:endParaRPr lang="en-US" dirty="0"/>
          </a:p>
          <a:p>
            <a:pPr marL="1371600" lvl="4" indent="-457200">
              <a:spcAft>
                <a:spcPts val="0"/>
              </a:spcAft>
              <a:buFont typeface="+mj-lt"/>
              <a:buAutoNum type="alphaLcPeriod" startAt="91"/>
            </a:pPr>
            <a:endParaRPr lang="en-US" dirty="0" smtClean="0"/>
          </a:p>
          <a:p>
            <a:pPr marL="1371600" lvl="4" indent="-457200">
              <a:spcAft>
                <a:spcPts val="0"/>
              </a:spcAft>
              <a:buFont typeface="+mj-lt"/>
              <a:buAutoNum type="alphaLcPeriod" startAt="91"/>
            </a:pPr>
            <a:endParaRPr lang="en-US" dirty="0"/>
          </a:p>
          <a:p>
            <a:pPr marL="1371600" lvl="4" indent="-457200">
              <a:spcAft>
                <a:spcPts val="0"/>
              </a:spcAft>
              <a:buFont typeface="+mj-lt"/>
              <a:buAutoNum type="alphaLcPeriod" startAt="91"/>
            </a:pPr>
            <a:endParaRPr lang="en-US" dirty="0" smtClean="0"/>
          </a:p>
          <a:p>
            <a:pPr marL="1371600" lvl="4" indent="-457200">
              <a:spcAft>
                <a:spcPts val="0"/>
              </a:spcAft>
              <a:buFont typeface="+mj-lt"/>
              <a:buAutoNum type="alphaLcPeriod" startAt="91"/>
            </a:pPr>
            <a:r>
              <a:rPr lang="en-US" dirty="0" smtClean="0"/>
              <a:t>Now that the Rule has been validated and saved, we can create a Test Scenario directly within GRAT to test our rule.  This is useful for verifying the rule logic works as intended before “Deploying” the rule.  As of now, the rule has not been deployed, so the only way to test it, prior to deployment, is from within GRAT using a Test Scenario.</a:t>
            </a:r>
          </a:p>
          <a:p>
            <a:pPr marL="1371600" lvl="4" indent="-457200">
              <a:spcAft>
                <a:spcPts val="0"/>
              </a:spcAft>
              <a:buFont typeface="+mj-lt"/>
              <a:buAutoNum type="alphaLcPeriod" startAt="91"/>
            </a:pPr>
            <a:endParaRPr lang="en-US" dirty="0" smtClean="0"/>
          </a:p>
          <a:p>
            <a:pPr marL="1371600" lvl="4" indent="-457200">
              <a:spcAft>
                <a:spcPts val="0"/>
              </a:spcAft>
              <a:buFont typeface="+mj-lt"/>
              <a:buAutoNum type="alphaLcPeriod" startAt="91"/>
            </a:pPr>
            <a:endParaRPr lang="en-US" dirty="0" smtClean="0"/>
          </a:p>
          <a:p>
            <a:pPr marL="1371600" lvl="4" indent="-457200">
              <a:spcAft>
                <a:spcPts val="0"/>
              </a:spcAft>
              <a:buFont typeface="+mj-lt"/>
              <a:buAutoNum type="alphaLcPeriod" startAt="91"/>
            </a:pPr>
            <a:endParaRPr lang="en-US" dirty="0"/>
          </a:p>
          <a:p>
            <a:pPr marL="1371600" lvl="4" indent="-457200">
              <a:spcAft>
                <a:spcPts val="0"/>
              </a:spcAft>
              <a:buFont typeface="+mj-lt"/>
              <a:buAutoNum type="alphaLcPeriod" startAt="91"/>
            </a:pPr>
            <a:endParaRPr lang="en-US" dirty="0" smtClean="0"/>
          </a:p>
          <a:p>
            <a:pPr marL="1371600" lvl="4" indent="-457200">
              <a:spcAft>
                <a:spcPts val="0"/>
              </a:spcAft>
              <a:buFont typeface="+mj-lt"/>
              <a:buAutoNum type="alphaLcPeriod" startAt="91"/>
            </a:pPr>
            <a:endParaRPr lang="en-US" dirty="0"/>
          </a:p>
          <a:p>
            <a:pPr marL="1371600" lvl="4" indent="-457200">
              <a:spcAft>
                <a:spcPts val="0"/>
              </a:spcAft>
              <a:buFont typeface="+mj-lt"/>
              <a:buAutoNum type="alphaLcPeriod" startAt="91"/>
            </a:pPr>
            <a:endParaRPr lang="en-US" dirty="0" smtClean="0"/>
          </a:p>
          <a:p>
            <a:pPr marL="1371600" lvl="4" indent="-457200">
              <a:spcAft>
                <a:spcPts val="0"/>
              </a:spcAft>
              <a:buFont typeface="+mj-lt"/>
              <a:buAutoNum type="alphaLcPeriod" startAt="91"/>
            </a:pPr>
            <a:endParaRPr lang="en-US" dirty="0"/>
          </a:p>
          <a:p>
            <a:pPr marL="1371600" lvl="4" indent="-457200">
              <a:spcAft>
                <a:spcPts val="0"/>
              </a:spcAft>
              <a:buFont typeface="+mj-lt"/>
              <a:buAutoNum type="alphaLcPeriod" startAt="91"/>
            </a:pPr>
            <a:endParaRPr lang="en-US" dirty="0"/>
          </a:p>
          <a:p>
            <a:pPr marL="1371600" lvl="4" indent="-457200">
              <a:spcAft>
                <a:spcPts val="0"/>
              </a:spcAft>
              <a:buFont typeface="+mj-lt"/>
              <a:buAutoNum type="alphaLcPeriod" startAt="91"/>
            </a:pPr>
            <a:endParaRPr lang="en-US" dirty="0" smtClean="0"/>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752600"/>
            <a:ext cx="7858125" cy="2752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3058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93"/>
            </a:pPr>
            <a:r>
              <a:rPr lang="en-US" dirty="0" smtClean="0"/>
              <a:t>Select the “Test Scenarios” section from underneath our Hello World Rules project.</a:t>
            </a:r>
          </a:p>
          <a:p>
            <a:pPr marL="1371600" lvl="4" indent="-457200">
              <a:spcAft>
                <a:spcPts val="0"/>
              </a:spcAft>
              <a:buFont typeface="+mj-lt"/>
              <a:buAutoNum type="alphaLcPeriod" startAt="93"/>
            </a:pPr>
            <a:endParaRPr lang="en-US" dirty="0" smtClean="0"/>
          </a:p>
          <a:p>
            <a:pPr marL="1371600" lvl="4" indent="-457200">
              <a:spcAft>
                <a:spcPts val="0"/>
              </a:spcAft>
              <a:buFont typeface="+mj-lt"/>
              <a:buAutoNum type="alphaLcPeriod" startAt="93"/>
            </a:pPr>
            <a:endParaRPr lang="en-US" dirty="0"/>
          </a:p>
          <a:p>
            <a:pPr marL="1371600" lvl="4" indent="-457200">
              <a:spcAft>
                <a:spcPts val="0"/>
              </a:spcAft>
              <a:buFont typeface="+mj-lt"/>
              <a:buAutoNum type="alphaLcPeriod" startAt="93"/>
            </a:pPr>
            <a:endParaRPr lang="en-US" dirty="0" smtClean="0"/>
          </a:p>
          <a:p>
            <a:pPr marL="1371600" lvl="4" indent="-457200">
              <a:spcAft>
                <a:spcPts val="0"/>
              </a:spcAft>
              <a:buFont typeface="+mj-lt"/>
              <a:buAutoNum type="alphaLcPeriod" startAt="93"/>
            </a:pPr>
            <a:endParaRPr lang="en-US" dirty="0"/>
          </a:p>
          <a:p>
            <a:pPr marL="1371600" lvl="4" indent="-457200">
              <a:spcAft>
                <a:spcPts val="0"/>
              </a:spcAft>
              <a:buFont typeface="+mj-lt"/>
              <a:buAutoNum type="alphaLcPeriod" startAt="93"/>
            </a:pPr>
            <a:endParaRPr lang="en-US" dirty="0" smtClean="0"/>
          </a:p>
          <a:p>
            <a:pPr marL="1371600" lvl="4" indent="-457200">
              <a:spcAft>
                <a:spcPts val="0"/>
              </a:spcAft>
              <a:buFont typeface="+mj-lt"/>
              <a:buAutoNum type="alphaLcPeriod" startAt="93"/>
            </a:pPr>
            <a:endParaRPr lang="en-US" dirty="0"/>
          </a:p>
          <a:p>
            <a:pPr marL="1371600" lvl="4" indent="-457200">
              <a:spcAft>
                <a:spcPts val="0"/>
              </a:spcAft>
              <a:buFont typeface="+mj-lt"/>
              <a:buAutoNum type="alphaLcPeriod" startAt="93"/>
            </a:pPr>
            <a:endParaRPr lang="en-US" dirty="0"/>
          </a:p>
          <a:p>
            <a:pPr marL="1371600" lvl="4" indent="-457200">
              <a:spcAft>
                <a:spcPts val="0"/>
              </a:spcAft>
              <a:buFont typeface="+mj-lt"/>
              <a:buAutoNum type="alphaLcPeriod" startAt="93"/>
            </a:pPr>
            <a:endParaRPr lang="en-US" dirty="0" smtClean="0"/>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67995"/>
            <a:ext cx="8186737" cy="46328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2509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94"/>
            </a:pPr>
            <a:r>
              <a:rPr lang="en-US" dirty="0" smtClean="0"/>
              <a:t>Create a new test scenario by selecting the “New Test Scenario” button. </a:t>
            </a:r>
          </a:p>
          <a:p>
            <a:pPr marL="1371600" lvl="4" indent="-457200">
              <a:spcAft>
                <a:spcPts val="0"/>
              </a:spcAft>
              <a:buFont typeface="+mj-lt"/>
              <a:buAutoNum type="alphaLcPeriod" startAt="94"/>
            </a:pPr>
            <a:endParaRPr lang="en-US" dirty="0" smtClean="0"/>
          </a:p>
          <a:p>
            <a:pPr marL="1371600" lvl="4" indent="-457200">
              <a:spcAft>
                <a:spcPts val="0"/>
              </a:spcAft>
              <a:buFont typeface="+mj-lt"/>
              <a:buAutoNum type="alphaLcPeriod" startAt="94"/>
            </a:pPr>
            <a:endParaRPr lang="en-US" dirty="0"/>
          </a:p>
          <a:p>
            <a:pPr marL="1371600" lvl="4" indent="-457200">
              <a:spcAft>
                <a:spcPts val="0"/>
              </a:spcAft>
              <a:buFont typeface="+mj-lt"/>
              <a:buAutoNum type="alphaLcPeriod" startAt="94"/>
            </a:pPr>
            <a:endParaRPr lang="en-US" dirty="0" smtClean="0"/>
          </a:p>
          <a:p>
            <a:pPr marL="1371600" lvl="4" indent="-457200">
              <a:spcAft>
                <a:spcPts val="0"/>
              </a:spcAft>
              <a:buFont typeface="+mj-lt"/>
              <a:buAutoNum type="alphaLcPeriod" startAt="94"/>
            </a:pPr>
            <a:endParaRPr lang="en-US" dirty="0"/>
          </a:p>
          <a:p>
            <a:pPr marL="1371600" lvl="4" indent="-457200">
              <a:spcAft>
                <a:spcPts val="0"/>
              </a:spcAft>
              <a:buFont typeface="+mj-lt"/>
              <a:buAutoNum type="alphaLcPeriod" startAt="94"/>
            </a:pPr>
            <a:endParaRPr lang="en-US" dirty="0" smtClean="0"/>
          </a:p>
          <a:p>
            <a:pPr marL="1371600" lvl="4" indent="-457200">
              <a:spcAft>
                <a:spcPts val="0"/>
              </a:spcAft>
              <a:buFont typeface="+mj-lt"/>
              <a:buAutoNum type="alphaLcPeriod" startAt="94"/>
            </a:pPr>
            <a:endParaRPr lang="en-US" dirty="0"/>
          </a:p>
          <a:p>
            <a:pPr marL="1371600" lvl="4" indent="-457200">
              <a:spcAft>
                <a:spcPts val="0"/>
              </a:spcAft>
              <a:buFont typeface="+mj-lt"/>
              <a:buAutoNum type="alphaLcPeriod" startAt="94"/>
            </a:pPr>
            <a:endParaRPr lang="en-US" dirty="0"/>
          </a:p>
          <a:p>
            <a:pPr marL="1371600" lvl="4" indent="-457200">
              <a:spcAft>
                <a:spcPts val="0"/>
              </a:spcAft>
              <a:buFont typeface="+mj-lt"/>
              <a:buAutoNum type="alphaLcPeriod" startAt="94"/>
            </a:pPr>
            <a:endParaRPr lang="en-US" dirty="0" smtClean="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89964"/>
            <a:ext cx="7810500"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6913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Environment overviews </a:t>
            </a:r>
            <a:r>
              <a:rPr lang="en-US" dirty="0" smtClean="0"/>
              <a:t>(SDLC)</a:t>
            </a:r>
            <a:endParaRPr lang="en-US" dirty="0"/>
          </a:p>
        </p:txBody>
      </p:sp>
      <p:sp>
        <p:nvSpPr>
          <p:cNvPr id="3" name="Content Placeholder 2"/>
          <p:cNvSpPr>
            <a:spLocks noGrp="1"/>
          </p:cNvSpPr>
          <p:nvPr>
            <p:ph idx="1"/>
          </p:nvPr>
        </p:nvSpPr>
        <p:spPr/>
        <p:txBody>
          <a:bodyPr/>
          <a:lstStyle/>
          <a:p>
            <a:r>
              <a:rPr lang="en-US" dirty="0" smtClean="0"/>
              <a:t>Genesys Rules System</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675537242"/>
              </p:ext>
            </p:extLst>
          </p:nvPr>
        </p:nvGraphicFramePr>
        <p:xfrm>
          <a:off x="152400" y="1676400"/>
          <a:ext cx="8763000" cy="1779984"/>
        </p:xfrm>
        <a:graphic>
          <a:graphicData uri="http://schemas.openxmlformats.org/presentationml/2006/ole">
            <mc:AlternateContent xmlns:mc="http://schemas.openxmlformats.org/markup-compatibility/2006">
              <mc:Choice xmlns:v="urn:schemas-microsoft-com:vml" Requires="v">
                <p:oleObj spid="_x0000_s2247" name="Worksheet" r:id="rId4" imgW="13696849" imgH="2781262" progId="Excel.Sheet.12">
                  <p:embed/>
                </p:oleObj>
              </mc:Choice>
              <mc:Fallback>
                <p:oleObj name="Worksheet" r:id="rId4" imgW="13696849" imgH="2781262" progId="Excel.Sheet.12">
                  <p:embed/>
                  <p:pic>
                    <p:nvPicPr>
                      <p:cNvPr id="0" name=""/>
                      <p:cNvPicPr/>
                      <p:nvPr/>
                    </p:nvPicPr>
                    <p:blipFill>
                      <a:blip r:embed="rId5"/>
                      <a:stretch>
                        <a:fillRect/>
                      </a:stretch>
                    </p:blipFill>
                    <p:spPr>
                      <a:xfrm>
                        <a:off x="152400" y="1676400"/>
                        <a:ext cx="8763000" cy="1779984"/>
                      </a:xfrm>
                      <a:prstGeom prst="rect">
                        <a:avLst/>
                      </a:prstGeom>
                    </p:spPr>
                  </p:pic>
                </p:oleObj>
              </mc:Fallback>
            </mc:AlternateContent>
          </a:graphicData>
        </a:graphic>
      </p:graphicFrame>
    </p:spTree>
    <p:extLst>
      <p:ext uri="{BB962C8B-B14F-4D97-AF65-F5344CB8AC3E}">
        <p14:creationId xmlns:p14="http://schemas.microsoft.com/office/powerpoint/2010/main" val="2036968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95"/>
            </a:pPr>
            <a:r>
              <a:rPr lang="en-US" dirty="0" smtClean="0"/>
              <a:t>Create a new test scenario by selecting the “New Test Scenario” button.</a:t>
            </a:r>
          </a:p>
          <a:p>
            <a:pPr marL="1371600" lvl="4" indent="-457200">
              <a:spcAft>
                <a:spcPts val="0"/>
              </a:spcAft>
              <a:buFont typeface="+mj-lt"/>
              <a:buAutoNum type="alphaLcPeriod" startAt="95"/>
            </a:pPr>
            <a:endParaRPr lang="en-US" dirty="0"/>
          </a:p>
          <a:p>
            <a:pPr marL="1371600" lvl="4" indent="-457200">
              <a:spcAft>
                <a:spcPts val="0"/>
              </a:spcAft>
              <a:buFont typeface="+mj-lt"/>
              <a:buAutoNum type="alphaLcPeriod" startAt="95"/>
            </a:pPr>
            <a:endParaRPr lang="en-US" dirty="0" smtClean="0"/>
          </a:p>
          <a:p>
            <a:pPr marL="1371600" lvl="4" indent="-457200">
              <a:spcAft>
                <a:spcPts val="0"/>
              </a:spcAft>
              <a:buFont typeface="+mj-lt"/>
              <a:buAutoNum type="alphaLcPeriod" startAt="95"/>
            </a:pPr>
            <a:endParaRPr lang="en-US" dirty="0"/>
          </a:p>
          <a:p>
            <a:pPr marL="1371600" lvl="4" indent="-457200">
              <a:spcAft>
                <a:spcPts val="0"/>
              </a:spcAft>
              <a:buFont typeface="+mj-lt"/>
              <a:buAutoNum type="alphaLcPeriod" startAt="95"/>
            </a:pPr>
            <a:endParaRPr lang="en-US" dirty="0" smtClean="0"/>
          </a:p>
          <a:p>
            <a:pPr marL="1371600" lvl="4" indent="-457200">
              <a:spcAft>
                <a:spcPts val="0"/>
              </a:spcAft>
              <a:buFont typeface="+mj-lt"/>
              <a:buAutoNum type="alphaLcPeriod" startAt="95"/>
            </a:pPr>
            <a:endParaRPr lang="en-US" dirty="0"/>
          </a:p>
          <a:p>
            <a:pPr marL="1371600" lvl="4" indent="-457200">
              <a:spcAft>
                <a:spcPts val="0"/>
              </a:spcAft>
              <a:buFont typeface="+mj-lt"/>
              <a:buAutoNum type="alphaLcPeriod" startAt="95"/>
            </a:pPr>
            <a:endParaRPr lang="en-US" dirty="0" smtClean="0"/>
          </a:p>
          <a:p>
            <a:pPr marL="1371600" lvl="4" indent="-457200">
              <a:spcAft>
                <a:spcPts val="0"/>
              </a:spcAft>
              <a:buFont typeface="+mj-lt"/>
              <a:buAutoNum type="alphaLcPeriod" startAt="95"/>
            </a:pPr>
            <a:endParaRPr lang="en-US" dirty="0"/>
          </a:p>
          <a:p>
            <a:pPr marL="1371600" lvl="4" indent="-457200">
              <a:spcAft>
                <a:spcPts val="0"/>
              </a:spcAft>
              <a:buFont typeface="+mj-lt"/>
              <a:buAutoNum type="alphaLcPeriod" startAt="95"/>
            </a:pPr>
            <a:endParaRPr lang="en-US" dirty="0" smtClean="0"/>
          </a:p>
          <a:p>
            <a:pPr marL="1371600" lvl="4" indent="-457200">
              <a:spcAft>
                <a:spcPts val="0"/>
              </a:spcAft>
              <a:buFont typeface="+mj-lt"/>
              <a:buAutoNum type="alphaLcPeriod" startAt="95"/>
            </a:pPr>
            <a:endParaRPr lang="en-US" dirty="0"/>
          </a:p>
          <a:p>
            <a:pPr marL="1371600" lvl="4" indent="-457200">
              <a:spcAft>
                <a:spcPts val="0"/>
              </a:spcAft>
              <a:buFont typeface="+mj-lt"/>
              <a:buAutoNum type="alphaLcPeriod" startAt="95"/>
            </a:pPr>
            <a:endParaRPr lang="en-US" dirty="0" smtClean="0"/>
          </a:p>
          <a:p>
            <a:pPr marL="1371600" lvl="4" indent="-457200">
              <a:spcAft>
                <a:spcPts val="0"/>
              </a:spcAft>
              <a:buFont typeface="+mj-lt"/>
              <a:buAutoNum type="alphaLcPeriod" startAt="95"/>
            </a:pPr>
            <a:endParaRPr lang="en-US" dirty="0"/>
          </a:p>
          <a:p>
            <a:pPr marL="1371600" lvl="4" indent="-457200">
              <a:spcAft>
                <a:spcPts val="0"/>
              </a:spcAft>
              <a:buFont typeface="+mj-lt"/>
              <a:buAutoNum type="alphaLcPeriod" startAt="95"/>
            </a:pPr>
            <a:endParaRPr lang="en-US" dirty="0" smtClean="0"/>
          </a:p>
          <a:p>
            <a:pPr marL="1371600" lvl="4" indent="-457200">
              <a:spcAft>
                <a:spcPts val="0"/>
              </a:spcAft>
              <a:buFont typeface="+mj-lt"/>
              <a:buAutoNum type="alphaLcPeriod" startAt="95"/>
            </a:pPr>
            <a:endParaRPr lang="en-US" dirty="0" smtClean="0"/>
          </a:p>
          <a:p>
            <a:pPr marL="1371600" lvl="4" indent="-457200">
              <a:spcAft>
                <a:spcPts val="0"/>
              </a:spcAft>
              <a:buFont typeface="+mj-lt"/>
              <a:buAutoNum type="alphaLcPeriod" startAt="95"/>
            </a:pPr>
            <a:endParaRPr lang="en-US" dirty="0"/>
          </a:p>
          <a:p>
            <a:pPr marL="1371600" lvl="4" indent="-457200">
              <a:spcAft>
                <a:spcPts val="0"/>
              </a:spcAft>
              <a:buFont typeface="+mj-lt"/>
              <a:buAutoNum type="alphaLcPeriod" startAt="95"/>
            </a:pPr>
            <a:endParaRPr lang="en-US" dirty="0" smtClean="0"/>
          </a:p>
          <a:p>
            <a:pPr marL="1371600" lvl="4" indent="-457200">
              <a:spcAft>
                <a:spcPts val="0"/>
              </a:spcAft>
              <a:buFont typeface="+mj-lt"/>
              <a:buAutoNum type="alphaLcPeriod" startAt="95"/>
            </a:pPr>
            <a:endParaRPr lang="en-US" dirty="0"/>
          </a:p>
          <a:p>
            <a:pPr marL="1371600" lvl="4" indent="-457200">
              <a:spcAft>
                <a:spcPts val="0"/>
              </a:spcAft>
              <a:buFont typeface="+mj-lt"/>
              <a:buAutoNum type="alphaLcPeriod" startAt="95"/>
            </a:pPr>
            <a:r>
              <a:rPr lang="en-US" dirty="0" smtClean="0"/>
              <a:t>Similar to the a new decision table, we need to give it a Name and select the Phase before we can create our actual test scenarios.  </a:t>
            </a:r>
          </a:p>
          <a:p>
            <a:pPr marL="1371600" lvl="4" indent="-457200">
              <a:spcAft>
                <a:spcPts val="0"/>
              </a:spcAft>
              <a:buFont typeface="+mj-lt"/>
              <a:buAutoNum type="alphaLcPeriod" startAt="95"/>
            </a:pPr>
            <a:endParaRPr lang="en-US" dirty="0" smtClean="0"/>
          </a:p>
          <a:p>
            <a:pPr marL="1371600" lvl="4" indent="-457200">
              <a:spcAft>
                <a:spcPts val="0"/>
              </a:spcAft>
              <a:buFont typeface="+mj-lt"/>
              <a:buAutoNum type="alphaLcPeriod" startAt="95"/>
            </a:pPr>
            <a:endParaRPr lang="en-US" dirty="0"/>
          </a:p>
          <a:p>
            <a:pPr marL="1371600" lvl="4" indent="-457200">
              <a:spcAft>
                <a:spcPts val="0"/>
              </a:spcAft>
              <a:buFont typeface="+mj-lt"/>
              <a:buAutoNum type="alphaLcPeriod" startAt="95"/>
            </a:pPr>
            <a:endParaRPr lang="en-US" dirty="0" smtClean="0"/>
          </a:p>
          <a:p>
            <a:pPr marL="1371600" lvl="4" indent="-457200">
              <a:spcAft>
                <a:spcPts val="0"/>
              </a:spcAft>
              <a:buFont typeface="+mj-lt"/>
              <a:buAutoNum type="alphaLcPeriod" startAt="95"/>
            </a:pPr>
            <a:endParaRPr lang="en-US" dirty="0"/>
          </a:p>
          <a:p>
            <a:pPr marL="1371600" lvl="4" indent="-457200">
              <a:spcAft>
                <a:spcPts val="0"/>
              </a:spcAft>
              <a:buFont typeface="+mj-lt"/>
              <a:buAutoNum type="alphaLcPeriod" startAt="95"/>
            </a:pPr>
            <a:endParaRPr lang="en-US" dirty="0" smtClean="0"/>
          </a:p>
          <a:p>
            <a:pPr marL="1371600" lvl="4" indent="-457200">
              <a:spcAft>
                <a:spcPts val="0"/>
              </a:spcAft>
              <a:buFont typeface="+mj-lt"/>
              <a:buAutoNum type="alphaLcPeriod" startAt="95"/>
            </a:pPr>
            <a:endParaRPr lang="en-US" dirty="0"/>
          </a:p>
          <a:p>
            <a:pPr marL="1371600" lvl="4" indent="-457200">
              <a:spcAft>
                <a:spcPts val="0"/>
              </a:spcAft>
              <a:buFont typeface="+mj-lt"/>
              <a:buAutoNum type="alphaLcPeriod" startAt="95"/>
            </a:pPr>
            <a:endParaRPr lang="en-US" dirty="0"/>
          </a:p>
          <a:p>
            <a:pPr marL="1371600" lvl="4" indent="-457200">
              <a:spcAft>
                <a:spcPts val="0"/>
              </a:spcAft>
              <a:buFont typeface="+mj-lt"/>
              <a:buAutoNum type="alphaLcPeriod" startAt="95"/>
            </a:pPr>
            <a:endParaRPr lang="en-US" dirty="0" smtClean="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524000"/>
            <a:ext cx="6634162" cy="3657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4191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97"/>
            </a:pPr>
            <a:r>
              <a:rPr lang="en-US" dirty="0" smtClean="0"/>
              <a:t>Add </a:t>
            </a:r>
            <a:r>
              <a:rPr lang="en-US" dirty="0"/>
              <a:t>the text “</a:t>
            </a:r>
            <a:r>
              <a:rPr lang="en-US" dirty="0">
                <a:solidFill>
                  <a:srgbClr val="002060"/>
                </a:solidFill>
              </a:rPr>
              <a:t>Test </a:t>
            </a:r>
            <a:r>
              <a:rPr lang="en-US" dirty="0" smtClean="0">
                <a:solidFill>
                  <a:srgbClr val="002060"/>
                </a:solidFill>
              </a:rPr>
              <a:t>Hello World</a:t>
            </a:r>
            <a:r>
              <a:rPr lang="en-US" dirty="0" smtClean="0"/>
              <a:t>” to the Name, the </a:t>
            </a:r>
            <a:r>
              <a:rPr lang="en-US" dirty="0"/>
              <a:t>text “</a:t>
            </a:r>
            <a:r>
              <a:rPr lang="en-US" dirty="0">
                <a:solidFill>
                  <a:srgbClr val="002060"/>
                </a:solidFill>
              </a:rPr>
              <a:t>Test Hello World Rule</a:t>
            </a:r>
            <a:r>
              <a:rPr lang="en-US" dirty="0"/>
              <a:t>” </a:t>
            </a:r>
            <a:r>
              <a:rPr lang="en-US" dirty="0" smtClean="0"/>
              <a:t>to the Description and select the Asterisk </a:t>
            </a:r>
            <a:r>
              <a:rPr lang="en-US" dirty="0" smtClean="0">
                <a:solidFill>
                  <a:srgbClr val="002060"/>
                </a:solidFill>
              </a:rPr>
              <a:t>*</a:t>
            </a:r>
            <a:r>
              <a:rPr lang="en-US" dirty="0" smtClean="0"/>
              <a:t> from the Phrase drop down box.</a:t>
            </a:r>
          </a:p>
          <a:p>
            <a:pPr marL="1371600" lvl="4" indent="-457200">
              <a:spcAft>
                <a:spcPts val="0"/>
              </a:spcAft>
              <a:buFont typeface="+mj-lt"/>
              <a:buAutoNum type="alphaLcPeriod" startAt="97"/>
            </a:pPr>
            <a:endParaRPr lang="en-US" dirty="0"/>
          </a:p>
          <a:p>
            <a:pPr marL="1377950" lvl="4" indent="0">
              <a:buNone/>
            </a:pPr>
            <a:r>
              <a:rPr lang="en-US" i="1" dirty="0" smtClean="0"/>
              <a:t>A new test scenario </a:t>
            </a:r>
            <a:r>
              <a:rPr lang="en-US" i="1" dirty="0"/>
              <a:t>will be added below after selecting *</a:t>
            </a:r>
          </a:p>
          <a:p>
            <a:pPr marL="1371600" lvl="4" indent="-457200">
              <a:spcAft>
                <a:spcPts val="0"/>
              </a:spcAft>
              <a:buFont typeface="+mj-lt"/>
              <a:buAutoNum type="alphaLcPeriod" startAt="97"/>
            </a:pPr>
            <a:endParaRPr lang="en-US" dirty="0"/>
          </a:p>
          <a:p>
            <a:pPr marL="1371600" lvl="4" indent="-457200">
              <a:spcAft>
                <a:spcPts val="0"/>
              </a:spcAft>
              <a:buFont typeface="+mj-lt"/>
              <a:buAutoNum type="alphaLcPeriod" startAt="97"/>
            </a:pPr>
            <a:endParaRPr lang="en-US" dirty="0" smtClean="0"/>
          </a:p>
          <a:p>
            <a:pPr marL="1371600" lvl="4" indent="-457200">
              <a:spcAft>
                <a:spcPts val="0"/>
              </a:spcAft>
              <a:buFont typeface="+mj-lt"/>
              <a:buAutoNum type="alphaLcPeriod" startAt="97"/>
            </a:pPr>
            <a:endParaRPr lang="en-US" dirty="0"/>
          </a:p>
          <a:p>
            <a:pPr marL="1371600" lvl="4" indent="-457200">
              <a:spcAft>
                <a:spcPts val="0"/>
              </a:spcAft>
              <a:buFont typeface="+mj-lt"/>
              <a:buAutoNum type="alphaLcPeriod" startAt="97"/>
            </a:pPr>
            <a:endParaRPr lang="en-US" dirty="0" smtClean="0"/>
          </a:p>
          <a:p>
            <a:pPr marL="1371600" lvl="4" indent="-457200">
              <a:spcAft>
                <a:spcPts val="0"/>
              </a:spcAft>
              <a:buFont typeface="+mj-lt"/>
              <a:buAutoNum type="alphaLcPeriod" startAt="97"/>
            </a:pPr>
            <a:endParaRPr lang="en-US" dirty="0"/>
          </a:p>
          <a:p>
            <a:pPr marL="1371600" lvl="4" indent="-457200">
              <a:spcAft>
                <a:spcPts val="0"/>
              </a:spcAft>
              <a:buFont typeface="+mj-lt"/>
              <a:buAutoNum type="alphaLcPeriod" startAt="97"/>
            </a:pPr>
            <a:endParaRPr lang="en-US" dirty="0"/>
          </a:p>
          <a:p>
            <a:pPr marL="1371600" lvl="4" indent="-457200">
              <a:spcAft>
                <a:spcPts val="0"/>
              </a:spcAft>
              <a:buFont typeface="+mj-lt"/>
              <a:buAutoNum type="alphaLcPeriod" startAt="97"/>
            </a:pPr>
            <a:endParaRPr lang="en-US" dirty="0" smtClean="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314575"/>
            <a:ext cx="7972425" cy="401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946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98"/>
            </a:pPr>
            <a:r>
              <a:rPr lang="en-US" dirty="0" smtClean="0"/>
              <a:t>With Test Scenarios, both the Conditions and the Actions are grouped together in both the “Add Given” and “Add Expectation” sections.  If you properly associated the parameters to the Fact Models, then you will have values under each of these options.  If not, refer to the adding parameters section starting on step CC of slide 38.</a:t>
            </a:r>
          </a:p>
          <a:p>
            <a:pPr marL="1371600" lvl="4" indent="-457200">
              <a:spcAft>
                <a:spcPts val="0"/>
              </a:spcAft>
              <a:buFont typeface="+mj-lt"/>
              <a:buAutoNum type="alphaLcPeriod" startAt="98"/>
            </a:pPr>
            <a:endParaRPr lang="en-US" dirty="0" smtClean="0"/>
          </a:p>
          <a:p>
            <a:pPr marL="1371600" lvl="4" indent="-457200">
              <a:spcAft>
                <a:spcPts val="0"/>
              </a:spcAft>
              <a:buFont typeface="+mj-lt"/>
              <a:buAutoNum type="alphaLcPeriod" startAt="98"/>
            </a:pPr>
            <a:endParaRPr lang="en-US" dirty="0"/>
          </a:p>
          <a:p>
            <a:pPr marL="1371600" lvl="4" indent="-457200">
              <a:spcAft>
                <a:spcPts val="0"/>
              </a:spcAft>
              <a:buFont typeface="+mj-lt"/>
              <a:buAutoNum type="alphaLcPeriod" startAt="98"/>
            </a:pPr>
            <a:endParaRPr lang="en-US" dirty="0" smtClean="0"/>
          </a:p>
          <a:p>
            <a:pPr marL="1371600" lvl="4" indent="-457200">
              <a:spcAft>
                <a:spcPts val="0"/>
              </a:spcAft>
              <a:buFont typeface="+mj-lt"/>
              <a:buAutoNum type="alphaLcPeriod" startAt="98"/>
            </a:pPr>
            <a:endParaRPr lang="en-US" dirty="0"/>
          </a:p>
          <a:p>
            <a:pPr marL="1371600" lvl="4" indent="-457200">
              <a:spcAft>
                <a:spcPts val="0"/>
              </a:spcAft>
              <a:buFont typeface="+mj-lt"/>
              <a:buAutoNum type="alphaLcPeriod" startAt="98"/>
            </a:pPr>
            <a:endParaRPr lang="en-US" dirty="0"/>
          </a:p>
          <a:p>
            <a:pPr marL="1371600" lvl="4" indent="-457200">
              <a:spcAft>
                <a:spcPts val="0"/>
              </a:spcAft>
              <a:buFont typeface="+mj-lt"/>
              <a:buAutoNum type="alphaLcPeriod" startAt="98"/>
            </a:pPr>
            <a:endParaRPr lang="en-US" dirty="0" smtClean="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537252"/>
            <a:ext cx="7620000" cy="3787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8443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99"/>
            </a:pPr>
            <a:r>
              <a:rPr lang="en-US" dirty="0" smtClean="0"/>
              <a:t>Test Scenarios allow us to add inputs and expected outputs, then test them in GRAT to validate our expectations.  This way we can see how the rule progresses through the logic and validate if it meets our expectations.</a:t>
            </a:r>
          </a:p>
          <a:p>
            <a:pPr marL="1371600" lvl="4" indent="-457200">
              <a:spcAft>
                <a:spcPts val="0"/>
              </a:spcAft>
              <a:buFont typeface="+mj-lt"/>
              <a:buAutoNum type="alphaLcPeriod" startAt="99"/>
            </a:pPr>
            <a:endParaRPr lang="en-US" dirty="0" smtClean="0"/>
          </a:p>
          <a:p>
            <a:pPr marL="1371600" lvl="4" indent="-457200">
              <a:spcAft>
                <a:spcPts val="0"/>
              </a:spcAft>
              <a:buFont typeface="+mj-lt"/>
              <a:buAutoNum type="alphaLcPeriod" startAt="99"/>
            </a:pPr>
            <a:r>
              <a:rPr lang="en-US" dirty="0" smtClean="0"/>
              <a:t>Starting with the inputs, select the “Add Given” option and select </a:t>
            </a:r>
            <a:r>
              <a:rPr lang="en-US" dirty="0" smtClean="0">
                <a:solidFill>
                  <a:srgbClr val="002060"/>
                </a:solidFill>
              </a:rPr>
              <a:t>inBoolean</a:t>
            </a:r>
            <a:r>
              <a:rPr lang="en-US" dirty="0" smtClean="0"/>
              <a:t> from drop down. </a:t>
            </a:r>
          </a:p>
          <a:p>
            <a:pPr marL="1371600" lvl="4" indent="-457200">
              <a:spcAft>
                <a:spcPts val="0"/>
              </a:spcAft>
              <a:buFont typeface="+mj-lt"/>
              <a:buAutoNum type="alphaLcPeriod" startAt="99"/>
            </a:pPr>
            <a:endParaRPr lang="en-US" dirty="0"/>
          </a:p>
          <a:p>
            <a:pPr marL="1371600" lvl="4" indent="-457200">
              <a:spcAft>
                <a:spcPts val="0"/>
              </a:spcAft>
              <a:buFont typeface="+mj-lt"/>
              <a:buAutoNum type="alphaLcPeriod" startAt="99"/>
            </a:pPr>
            <a:endParaRPr lang="en-US" dirty="0" smtClean="0"/>
          </a:p>
          <a:p>
            <a:pPr marL="1371600" lvl="4" indent="-457200">
              <a:spcAft>
                <a:spcPts val="0"/>
              </a:spcAft>
              <a:buFont typeface="+mj-lt"/>
              <a:buAutoNum type="alphaLcPeriod" startAt="99"/>
            </a:pPr>
            <a:endParaRPr lang="en-US" dirty="0"/>
          </a:p>
          <a:p>
            <a:pPr marL="914400" lvl="4" indent="0">
              <a:spcAft>
                <a:spcPts val="0"/>
              </a:spcAft>
              <a:buNone/>
            </a:pPr>
            <a:endParaRPr lang="en-US" dirty="0"/>
          </a:p>
          <a:p>
            <a:pPr marL="1371600" lvl="4" indent="-457200">
              <a:spcAft>
                <a:spcPts val="0"/>
              </a:spcAft>
              <a:buFont typeface="+mj-lt"/>
              <a:buAutoNum type="alphaLcPeriod" startAt="101"/>
            </a:pPr>
            <a:r>
              <a:rPr lang="en-US" dirty="0" smtClean="0"/>
              <a:t>Repeat the process to add </a:t>
            </a:r>
            <a:r>
              <a:rPr lang="en-US" dirty="0" smtClean="0">
                <a:solidFill>
                  <a:srgbClr val="002060"/>
                </a:solidFill>
              </a:rPr>
              <a:t>inString</a:t>
            </a:r>
            <a:r>
              <a:rPr lang="en-US" dirty="0" smtClean="0"/>
              <a:t> from the drop down. </a:t>
            </a:r>
          </a:p>
          <a:p>
            <a:pPr marL="1371600" lvl="4" indent="-457200">
              <a:spcAft>
                <a:spcPts val="0"/>
              </a:spcAft>
              <a:buFont typeface="+mj-lt"/>
              <a:buAutoNum type="alphaLcPeriod" startAt="101"/>
            </a:pPr>
            <a:endParaRPr lang="en-US" dirty="0"/>
          </a:p>
          <a:p>
            <a:pPr marL="1371600" lvl="4" indent="-457200">
              <a:spcAft>
                <a:spcPts val="0"/>
              </a:spcAft>
              <a:buFont typeface="+mj-lt"/>
              <a:buAutoNum type="alphaLcPeriod" startAt="101"/>
            </a:pPr>
            <a:endParaRPr lang="en-US" dirty="0" smtClean="0"/>
          </a:p>
          <a:p>
            <a:pPr marL="1371600" lvl="4" indent="-457200">
              <a:spcAft>
                <a:spcPts val="0"/>
              </a:spcAft>
              <a:buFont typeface="+mj-lt"/>
              <a:buAutoNum type="alphaLcPeriod" startAt="101"/>
            </a:pPr>
            <a:endParaRPr lang="en-US" dirty="0" smtClean="0"/>
          </a:p>
          <a:p>
            <a:pPr marL="1371600" lvl="4" indent="-457200">
              <a:spcAft>
                <a:spcPts val="0"/>
              </a:spcAft>
              <a:buFont typeface="+mj-lt"/>
              <a:buAutoNum type="alphaLcPeriod" startAt="101"/>
            </a:pPr>
            <a:endParaRPr lang="en-US" dirty="0"/>
          </a:p>
          <a:p>
            <a:pPr marL="1371600" lvl="4" indent="-457200">
              <a:spcAft>
                <a:spcPts val="0"/>
              </a:spcAft>
              <a:buFont typeface="+mj-lt"/>
              <a:buAutoNum type="alphaLcPeriod" startAt="101"/>
            </a:pPr>
            <a:endParaRPr lang="en-US" dirty="0" smtClean="0"/>
          </a:p>
          <a:p>
            <a:pPr marL="1371600" lvl="4" indent="-457200">
              <a:spcAft>
                <a:spcPts val="0"/>
              </a:spcAft>
              <a:buFont typeface="+mj-lt"/>
              <a:buAutoNum type="alphaLcPeriod" startAt="101"/>
            </a:pPr>
            <a:r>
              <a:rPr lang="en-US" dirty="0" smtClean="0"/>
              <a:t>Now lets add </a:t>
            </a:r>
            <a:r>
              <a:rPr lang="en-US" dirty="0" smtClean="0">
                <a:solidFill>
                  <a:srgbClr val="002060"/>
                </a:solidFill>
              </a:rPr>
              <a:t>outString</a:t>
            </a:r>
            <a:r>
              <a:rPr lang="en-US" dirty="0" smtClean="0"/>
              <a:t>, but this time use the “Add Expectation” option.</a:t>
            </a:r>
          </a:p>
          <a:p>
            <a:pPr marL="1371600" lvl="4" indent="-457200">
              <a:spcAft>
                <a:spcPts val="0"/>
              </a:spcAft>
              <a:buFont typeface="+mj-lt"/>
              <a:buAutoNum type="alphaLcPeriod" startAt="101"/>
            </a:pPr>
            <a:endParaRPr lang="en-US" dirty="0"/>
          </a:p>
          <a:p>
            <a:pPr marL="1371600" lvl="4" indent="-457200">
              <a:spcAft>
                <a:spcPts val="0"/>
              </a:spcAft>
              <a:buFont typeface="+mj-lt"/>
              <a:buAutoNum type="alphaLcPeriod" startAt="101"/>
            </a:pPr>
            <a:endParaRPr lang="en-US" dirty="0"/>
          </a:p>
          <a:p>
            <a:pPr marL="1371600" lvl="4" indent="-457200">
              <a:spcAft>
                <a:spcPts val="0"/>
              </a:spcAft>
              <a:buFont typeface="+mj-lt"/>
              <a:buAutoNum type="alphaLcPeriod" startAt="101"/>
            </a:pPr>
            <a:endParaRPr lang="en-US" dirty="0" smtClean="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7779" y="2520287"/>
            <a:ext cx="3533775"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3962400"/>
            <a:ext cx="234315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7779" y="5362575"/>
            <a:ext cx="2466975"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5989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103"/>
            </a:pPr>
            <a:r>
              <a:rPr lang="en-US" dirty="0" smtClean="0"/>
              <a:t>Now we have our test scenario defined, let’s add some scenarios</a:t>
            </a:r>
          </a:p>
          <a:p>
            <a:pPr marL="1371600" lvl="4" indent="-457200">
              <a:spcAft>
                <a:spcPts val="0"/>
              </a:spcAft>
              <a:buFont typeface="+mj-lt"/>
              <a:buAutoNum type="alphaLcPeriod" startAt="103"/>
            </a:pPr>
            <a:endParaRPr lang="en-US" dirty="0" smtClean="0"/>
          </a:p>
          <a:p>
            <a:pPr marL="1371600" lvl="4" indent="-457200">
              <a:spcAft>
                <a:spcPts val="0"/>
              </a:spcAft>
              <a:buFont typeface="+mj-lt"/>
              <a:buAutoNum type="alphaLcPeriod" startAt="99"/>
            </a:pPr>
            <a:endParaRPr lang="en-US" dirty="0"/>
          </a:p>
          <a:p>
            <a:pPr marL="1371600" lvl="4" indent="-457200">
              <a:spcAft>
                <a:spcPts val="0"/>
              </a:spcAft>
              <a:buFont typeface="+mj-lt"/>
              <a:buAutoNum type="alphaLcPeriod" startAt="99"/>
            </a:pPr>
            <a:endParaRPr lang="en-US" dirty="0" smtClean="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334" y="1600200"/>
            <a:ext cx="7610475" cy="3818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6080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104"/>
            </a:pPr>
            <a:r>
              <a:rPr lang="en-US" dirty="0" smtClean="0"/>
              <a:t>Adding rows to the Test Scenario is done in a similar fashion to adding rows to a decision table.  Click on the green down arrow      to add the 1</a:t>
            </a:r>
            <a:r>
              <a:rPr lang="en-US" baseline="30000" dirty="0" smtClean="0"/>
              <a:t>st</a:t>
            </a:r>
            <a:r>
              <a:rPr lang="en-US" dirty="0" smtClean="0"/>
              <a:t> row.</a:t>
            </a:r>
          </a:p>
          <a:p>
            <a:pPr marL="1371600" lvl="4" indent="-457200">
              <a:spcAft>
                <a:spcPts val="0"/>
              </a:spcAft>
              <a:buFont typeface="+mj-lt"/>
              <a:buAutoNum type="alphaLcPeriod" startAt="104"/>
            </a:pPr>
            <a:endParaRPr lang="en-US" dirty="0"/>
          </a:p>
          <a:p>
            <a:pPr marL="1371600" lvl="4" indent="-457200">
              <a:spcAft>
                <a:spcPts val="0"/>
              </a:spcAft>
              <a:buFont typeface="+mj-lt"/>
              <a:buAutoNum type="alphaLcPeriod" startAt="104"/>
            </a:pPr>
            <a:endParaRPr lang="en-US" dirty="0" smtClean="0"/>
          </a:p>
          <a:p>
            <a:pPr marL="1371600" lvl="4" indent="-457200">
              <a:spcAft>
                <a:spcPts val="0"/>
              </a:spcAft>
              <a:buFont typeface="+mj-lt"/>
              <a:buAutoNum type="alphaLcPeriod" startAt="104"/>
            </a:pPr>
            <a:endParaRPr lang="en-US" dirty="0"/>
          </a:p>
          <a:p>
            <a:pPr marL="1371600" lvl="4" indent="-457200">
              <a:spcAft>
                <a:spcPts val="0"/>
              </a:spcAft>
              <a:buFont typeface="+mj-lt"/>
              <a:buAutoNum type="alphaLcPeriod" startAt="104"/>
            </a:pPr>
            <a:endParaRPr lang="en-US" dirty="0" smtClean="0"/>
          </a:p>
          <a:p>
            <a:pPr marL="1371600" lvl="4" indent="-457200">
              <a:spcAft>
                <a:spcPts val="0"/>
              </a:spcAft>
              <a:buFont typeface="+mj-lt"/>
              <a:buAutoNum type="alphaLcPeriod" startAt="104"/>
            </a:pPr>
            <a:r>
              <a:rPr lang="en-US" dirty="0" smtClean="0"/>
              <a:t>Let’s add 2 Failure scenarios and 3 Pass scenarios so that we can see how the rule interprets a mixture of values.  Using what you already learned with adding rows in decision tables, add the 5 test scenarios below.</a:t>
            </a:r>
          </a:p>
          <a:p>
            <a:pPr marL="1371600" lvl="4" indent="-457200">
              <a:spcAft>
                <a:spcPts val="0"/>
              </a:spcAft>
              <a:buFont typeface="+mj-lt"/>
              <a:buAutoNum type="alphaLcPeriod" startAt="104"/>
            </a:pPr>
            <a:endParaRPr lang="en-US" dirty="0" smtClean="0"/>
          </a:p>
          <a:p>
            <a:pPr marL="1377950" lvl="4" indent="0">
              <a:spcAft>
                <a:spcPts val="0"/>
              </a:spcAft>
              <a:buNone/>
            </a:pPr>
            <a:r>
              <a:rPr lang="en-US" i="1" dirty="0" smtClean="0">
                <a:solidFill>
                  <a:srgbClr val="FF0000"/>
                </a:solidFill>
              </a:rPr>
              <a:t>* Be sure and substitute your name for Von below.</a:t>
            </a:r>
          </a:p>
          <a:p>
            <a:pPr marL="1371600" lvl="4" indent="-457200">
              <a:spcAft>
                <a:spcPts val="0"/>
              </a:spcAft>
              <a:buFont typeface="+mj-lt"/>
              <a:buAutoNum type="alphaLcPeriod" startAt="99"/>
            </a:pPr>
            <a:endParaRPr lang="en-US" dirty="0"/>
          </a:p>
          <a:p>
            <a:pPr marL="1371600" lvl="4" indent="-457200">
              <a:spcAft>
                <a:spcPts val="0"/>
              </a:spcAft>
              <a:buFont typeface="+mj-lt"/>
              <a:buAutoNum type="alphaLcPeriod" startAt="99"/>
            </a:pPr>
            <a:endParaRPr lang="en-US" dirty="0" smtClean="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8425" y="1457325"/>
            <a:ext cx="257175"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752600"/>
            <a:ext cx="614362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827" y="4038600"/>
            <a:ext cx="833437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0247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106"/>
            </a:pPr>
            <a:r>
              <a:rPr lang="en-US" dirty="0" smtClean="0"/>
              <a:t>Once you have all 5 test scenarios entered, select the “Save” button at the bottom right of the screen.</a:t>
            </a:r>
          </a:p>
          <a:p>
            <a:pPr marL="1371600" lvl="4" indent="-457200">
              <a:spcAft>
                <a:spcPts val="0"/>
              </a:spcAft>
              <a:buFont typeface="+mj-lt"/>
              <a:buAutoNum type="alphaLcPeriod" startAt="106"/>
            </a:pPr>
            <a:endParaRPr lang="en-US" dirty="0"/>
          </a:p>
          <a:p>
            <a:pPr marL="1371600" lvl="4" indent="-457200">
              <a:spcAft>
                <a:spcPts val="0"/>
              </a:spcAft>
              <a:buFont typeface="+mj-lt"/>
              <a:buAutoNum type="alphaLcPeriod" startAt="106"/>
            </a:pPr>
            <a:endParaRPr lang="en-US" dirty="0" smtClean="0"/>
          </a:p>
          <a:p>
            <a:pPr marL="1371600" lvl="4" indent="-457200">
              <a:spcAft>
                <a:spcPts val="0"/>
              </a:spcAft>
              <a:buFont typeface="+mj-lt"/>
              <a:buAutoNum type="alphaLcPeriod" startAt="106"/>
            </a:pPr>
            <a:endParaRPr lang="en-US" dirty="0"/>
          </a:p>
          <a:p>
            <a:pPr marL="1371600" lvl="4" indent="-457200">
              <a:spcAft>
                <a:spcPts val="0"/>
              </a:spcAft>
              <a:buFont typeface="+mj-lt"/>
              <a:buAutoNum type="alphaLcPeriod" startAt="106"/>
            </a:pPr>
            <a:endParaRPr lang="en-US" dirty="0" smtClean="0"/>
          </a:p>
          <a:p>
            <a:pPr marL="1371600" lvl="4" indent="-457200">
              <a:spcAft>
                <a:spcPts val="0"/>
              </a:spcAft>
              <a:buFont typeface="+mj-lt"/>
              <a:buAutoNum type="alphaLcPeriod" startAt="106"/>
            </a:pPr>
            <a:endParaRPr lang="en-US" dirty="0"/>
          </a:p>
          <a:p>
            <a:pPr marL="1371600" lvl="4" indent="-457200">
              <a:spcAft>
                <a:spcPts val="0"/>
              </a:spcAft>
              <a:buFont typeface="+mj-lt"/>
              <a:buAutoNum type="alphaLcPeriod" startAt="106"/>
            </a:pPr>
            <a:endParaRPr lang="en-US" dirty="0" smtClean="0"/>
          </a:p>
          <a:p>
            <a:pPr marL="1371600" lvl="4" indent="-457200">
              <a:spcAft>
                <a:spcPts val="0"/>
              </a:spcAft>
              <a:buFont typeface="+mj-lt"/>
              <a:buAutoNum type="alphaLcPeriod" startAt="106"/>
            </a:pPr>
            <a:endParaRPr lang="en-US" dirty="0"/>
          </a:p>
          <a:p>
            <a:pPr marL="1371600" lvl="4" indent="-457200">
              <a:spcAft>
                <a:spcPts val="0"/>
              </a:spcAft>
              <a:buFont typeface="+mj-lt"/>
              <a:buAutoNum type="alphaLcPeriod" startAt="106"/>
            </a:pPr>
            <a:endParaRPr lang="en-US" dirty="0" smtClean="0"/>
          </a:p>
          <a:p>
            <a:pPr marL="1371600" lvl="4" indent="-457200">
              <a:spcAft>
                <a:spcPts val="0"/>
              </a:spcAft>
              <a:buFont typeface="+mj-lt"/>
              <a:buAutoNum type="alphaLcPeriod" startAt="106"/>
            </a:pPr>
            <a:endParaRPr lang="en-US" dirty="0"/>
          </a:p>
          <a:p>
            <a:pPr marL="1371600" lvl="4" indent="-457200">
              <a:spcAft>
                <a:spcPts val="0"/>
              </a:spcAft>
              <a:buFont typeface="+mj-lt"/>
              <a:buAutoNum type="alphaLcPeriod" startAt="106"/>
            </a:pPr>
            <a:endParaRPr lang="en-US" dirty="0" smtClean="0"/>
          </a:p>
          <a:p>
            <a:pPr marL="1371600" lvl="4" indent="-457200">
              <a:spcAft>
                <a:spcPts val="0"/>
              </a:spcAft>
              <a:buFont typeface="+mj-lt"/>
              <a:buAutoNum type="alphaLcPeriod" startAt="106"/>
            </a:pPr>
            <a:endParaRPr lang="en-US" dirty="0"/>
          </a:p>
          <a:p>
            <a:pPr marL="1371600" lvl="4" indent="-457200">
              <a:spcAft>
                <a:spcPts val="0"/>
              </a:spcAft>
              <a:buFont typeface="+mj-lt"/>
              <a:buAutoNum type="alphaLcPeriod" startAt="106"/>
            </a:pPr>
            <a:endParaRPr lang="en-US" dirty="0" smtClean="0"/>
          </a:p>
          <a:p>
            <a:pPr marL="1371600" lvl="4" indent="-457200">
              <a:spcAft>
                <a:spcPts val="0"/>
              </a:spcAft>
              <a:buFont typeface="+mj-lt"/>
              <a:buAutoNum type="alphaLcPeriod" startAt="106"/>
            </a:pPr>
            <a:r>
              <a:rPr lang="en-US" dirty="0" smtClean="0"/>
              <a:t>After </a:t>
            </a:r>
            <a:r>
              <a:rPr lang="en-US" dirty="0"/>
              <a:t>saving, select the “Run Test Scenario” button to execute our </a:t>
            </a:r>
            <a:r>
              <a:rPr lang="en-US" dirty="0" smtClean="0"/>
              <a:t>test.</a:t>
            </a:r>
          </a:p>
        </p:txBody>
      </p:sp>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662" y="5029200"/>
            <a:ext cx="7086600" cy="93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1053" y="1809750"/>
            <a:ext cx="7172325"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91103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108"/>
            </a:pPr>
            <a:r>
              <a:rPr lang="en-US" dirty="0" smtClean="0"/>
              <a:t>The test scenario will run against our decision table and display the results in the Results column as either passed or failed, denoted by    for fail and for pass.</a:t>
            </a:r>
          </a:p>
          <a:p>
            <a:pPr marL="1371600" lvl="4" indent="-457200">
              <a:spcAft>
                <a:spcPts val="0"/>
              </a:spcAft>
              <a:buFont typeface="+mj-lt"/>
              <a:buAutoNum type="alphaLcPeriod" startAt="108"/>
            </a:pPr>
            <a:endParaRPr lang="en-US" dirty="0" smtClean="0"/>
          </a:p>
          <a:p>
            <a:pPr marL="1371600" lvl="4" indent="-457200">
              <a:spcAft>
                <a:spcPts val="0"/>
              </a:spcAft>
              <a:buFont typeface="+mj-lt"/>
              <a:buAutoNum type="alphaLcPeriod" startAt="108"/>
            </a:pPr>
            <a:endParaRPr lang="en-US" dirty="0" smtClean="0"/>
          </a:p>
          <a:p>
            <a:pPr marL="1371600" lvl="4" indent="-457200">
              <a:spcAft>
                <a:spcPts val="0"/>
              </a:spcAft>
              <a:buFont typeface="+mj-lt"/>
              <a:buAutoNum type="alphaLcPeriod" startAt="108"/>
            </a:pPr>
            <a:endParaRPr lang="en-US" dirty="0" smtClean="0"/>
          </a:p>
          <a:p>
            <a:pPr marL="1371600" lvl="4" indent="-457200">
              <a:spcAft>
                <a:spcPts val="0"/>
              </a:spcAft>
              <a:buFont typeface="+mj-lt"/>
              <a:buAutoNum type="alphaLcPeriod" startAt="108"/>
            </a:pPr>
            <a:endParaRPr lang="en-US" dirty="0" smtClean="0"/>
          </a:p>
          <a:p>
            <a:pPr marL="1371600" lvl="4" indent="-457200">
              <a:spcAft>
                <a:spcPts val="0"/>
              </a:spcAft>
              <a:buFont typeface="+mj-lt"/>
              <a:buAutoNum type="alphaLcPeriod" startAt="108"/>
            </a:pPr>
            <a:endParaRPr lang="en-US" dirty="0" smtClean="0"/>
          </a:p>
          <a:p>
            <a:pPr marL="1371600" lvl="4" indent="-457200">
              <a:spcAft>
                <a:spcPts val="0"/>
              </a:spcAft>
              <a:buFont typeface="+mj-lt"/>
              <a:buAutoNum type="alphaLcPeriod" startAt="108"/>
            </a:pPr>
            <a:endParaRPr lang="en-US" dirty="0" smtClean="0"/>
          </a:p>
          <a:p>
            <a:pPr marL="1371600" lvl="4" indent="-457200">
              <a:spcAft>
                <a:spcPts val="0"/>
              </a:spcAft>
              <a:buFont typeface="+mj-lt"/>
              <a:buAutoNum type="alphaLcPeriod" startAt="108"/>
            </a:pPr>
            <a:endParaRPr lang="en-US" dirty="0" smtClean="0"/>
          </a:p>
          <a:p>
            <a:pPr marL="1371600" lvl="4" indent="-457200">
              <a:spcAft>
                <a:spcPts val="0"/>
              </a:spcAft>
              <a:buFont typeface="+mj-lt"/>
              <a:buAutoNum type="alphaLcPeriod" startAt="108"/>
            </a:pPr>
            <a:endParaRPr lang="en-US" dirty="0" smtClean="0"/>
          </a:p>
          <a:p>
            <a:pPr marL="1371600" lvl="4" indent="-457200">
              <a:spcAft>
                <a:spcPts val="0"/>
              </a:spcAft>
              <a:buFont typeface="+mj-lt"/>
              <a:buAutoNum type="alphaLcPeriod" startAt="108"/>
            </a:pPr>
            <a:endParaRPr lang="en-US" dirty="0" smtClean="0"/>
          </a:p>
          <a:p>
            <a:pPr marL="1371600" lvl="4" indent="-457200">
              <a:spcAft>
                <a:spcPts val="0"/>
              </a:spcAft>
              <a:buFont typeface="+mj-lt"/>
              <a:buAutoNum type="alphaLcPeriod" startAt="108"/>
            </a:pPr>
            <a:endParaRPr lang="en-US" dirty="0" smtClean="0"/>
          </a:p>
          <a:p>
            <a:pPr marL="1371600" lvl="4" indent="-457200">
              <a:spcAft>
                <a:spcPts val="0"/>
              </a:spcAft>
              <a:buFont typeface="+mj-lt"/>
              <a:buAutoNum type="alphaLcPeriod" startAt="108"/>
            </a:pPr>
            <a:r>
              <a:rPr lang="en-US" dirty="0" smtClean="0"/>
              <a:t>Clicking on the Result icon will open a Test Scenario Results window that will display the Rule Execution/Evaluation Detail.  </a:t>
            </a:r>
          </a:p>
          <a:p>
            <a:pPr marL="1371600" lvl="4" indent="-457200">
              <a:spcAft>
                <a:spcPts val="0"/>
              </a:spcAft>
              <a:buFont typeface="+mj-lt"/>
              <a:buAutoNum type="alphaLcPeriod" startAt="108"/>
            </a:pPr>
            <a:endParaRPr lang="en-US" dirty="0" smtClean="0"/>
          </a:p>
          <a:p>
            <a:pPr marL="1377950" lvl="4" indent="0">
              <a:spcAft>
                <a:spcPts val="0"/>
              </a:spcAft>
              <a:buNone/>
            </a:pPr>
            <a:r>
              <a:rPr lang="en-US" b="1" dirty="0" smtClean="0"/>
              <a:t>Select each icon to review the details for each scenario…</a:t>
            </a:r>
          </a:p>
          <a:p>
            <a:pPr marL="1371600" lvl="4" indent="-457200">
              <a:spcAft>
                <a:spcPts val="0"/>
              </a:spcAft>
              <a:buFont typeface="+mj-lt"/>
              <a:buAutoNum type="alphaLcPeriod" startAt="108"/>
            </a:pPr>
            <a:endParaRPr lang="en-US" dirty="0" smtClean="0"/>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1514475"/>
            <a:ext cx="180975" cy="16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9625" y="1495425"/>
            <a:ext cx="180975" cy="180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0832" y="2057400"/>
            <a:ext cx="7610475"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1218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110"/>
            </a:pPr>
            <a:r>
              <a:rPr lang="en-US" dirty="0" smtClean="0"/>
              <a:t>If you’ll recall from section </a:t>
            </a:r>
            <a:r>
              <a:rPr lang="en-US" b="1" dirty="0" smtClean="0"/>
              <a:t>ttt</a:t>
            </a:r>
            <a:r>
              <a:rPr lang="en-US" dirty="0" smtClean="0"/>
              <a:t> of slide 76, rules are evaluated from the top-down.  This is a system-wide setting within Genesys Rules System.  What that means is that for every rule, GRE is going to start evaluating Conditions from the top (or first) rule item and work it’s way down.  It’s also important to note that GRE does not stop as soon as it encounters a “True” condition.  It continues to process each rule, one after the next, until all rules have been evaluated.  The Action of the last “True” condition is the final Action returned by the rule.</a:t>
            </a:r>
          </a:p>
          <a:p>
            <a:pPr marL="1371600" lvl="4" indent="-457200">
              <a:spcAft>
                <a:spcPts val="0"/>
              </a:spcAft>
              <a:buFont typeface="+mj-lt"/>
              <a:buAutoNum type="alphaLcPeriod" startAt="110"/>
            </a:pPr>
            <a:endParaRPr lang="en-US" dirty="0"/>
          </a:p>
          <a:p>
            <a:pPr marL="1377950" lvl="4" indent="0">
              <a:spcAft>
                <a:spcPts val="0"/>
              </a:spcAft>
              <a:buNone/>
            </a:pPr>
            <a:r>
              <a:rPr lang="en-US" dirty="0" smtClean="0"/>
              <a:t>This means you should take into consideration the priority of your rules as you build them, with the highest priority at the bottom and least priority at the top.  This means your default Action should always be your very first rule.</a:t>
            </a:r>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smtClean="0"/>
          </a:p>
          <a:p>
            <a:pPr marL="1371600" lvl="4" indent="-457200">
              <a:spcAft>
                <a:spcPts val="0"/>
              </a:spcAft>
              <a:buFont typeface="+mj-lt"/>
              <a:buAutoNum type="alphaLcPeriod" startAt="110"/>
            </a:pPr>
            <a:endParaRPr lang="en-US" dirty="0"/>
          </a:p>
          <a:p>
            <a:pPr marL="1371600" lvl="4" indent="-457200">
              <a:spcAft>
                <a:spcPts val="0"/>
              </a:spcAft>
              <a:buFont typeface="+mj-lt"/>
              <a:buAutoNum type="alphaLcPeriod" startAt="110"/>
            </a:pPr>
            <a:endParaRPr lang="en-US" dirty="0" smtClean="0"/>
          </a:p>
        </p:txBody>
      </p:sp>
    </p:spTree>
    <p:extLst>
      <p:ext uri="{BB962C8B-B14F-4D97-AF65-F5344CB8AC3E}">
        <p14:creationId xmlns:p14="http://schemas.microsoft.com/office/powerpoint/2010/main" val="590113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spcAft>
                <a:spcPts val="0"/>
              </a:spcAft>
            </a:pPr>
            <a:r>
              <a:rPr lang="en-US" dirty="0"/>
              <a:t>How To</a:t>
            </a:r>
            <a:r>
              <a:rPr lang="en-US" dirty="0" smtClean="0"/>
              <a:t>: </a:t>
            </a:r>
            <a:r>
              <a:rPr lang="en-US" sz="1800" i="1" dirty="0" smtClean="0"/>
              <a:t>(cont.)</a:t>
            </a:r>
            <a:endParaRPr lang="en-US" sz="1800" i="1" dirty="0"/>
          </a:p>
        </p:txBody>
      </p:sp>
      <p:sp>
        <p:nvSpPr>
          <p:cNvPr id="3" name="Content Placeholder 2"/>
          <p:cNvSpPr>
            <a:spLocks noGrp="1"/>
          </p:cNvSpPr>
          <p:nvPr>
            <p:ph idx="1"/>
          </p:nvPr>
        </p:nvSpPr>
        <p:spPr/>
        <p:txBody>
          <a:bodyPr>
            <a:normAutofit/>
          </a:bodyPr>
          <a:lstStyle/>
          <a:p>
            <a:pPr marL="1371600" lvl="4" indent="-457200">
              <a:spcAft>
                <a:spcPts val="0"/>
              </a:spcAft>
              <a:buFont typeface="+mj-lt"/>
              <a:buAutoNum type="alphaLcPeriod" startAt="111"/>
            </a:pPr>
            <a:r>
              <a:rPr lang="en-US" b="1" dirty="0" smtClean="0"/>
              <a:t>Understanding the rule and the outcome of each test scenario…</a:t>
            </a:r>
          </a:p>
          <a:p>
            <a:pPr marL="1371600" lvl="4" indent="-457200">
              <a:spcAft>
                <a:spcPts val="0"/>
              </a:spcAft>
              <a:buFont typeface="+mj-lt"/>
              <a:buAutoNum type="alphaLcPeriod" startAt="111"/>
            </a:pPr>
            <a:endParaRPr lang="en-US" dirty="0"/>
          </a:p>
          <a:p>
            <a:pPr marL="1377950" lvl="4" indent="0">
              <a:spcAft>
                <a:spcPts val="0"/>
              </a:spcAft>
              <a:buNone/>
            </a:pPr>
            <a:r>
              <a:rPr lang="en-US" dirty="0" smtClean="0"/>
              <a:t>Referring to our decision table below</a:t>
            </a:r>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a:p>
          <a:p>
            <a:pPr marL="1377950" lvl="4" indent="0">
              <a:spcAft>
                <a:spcPts val="0"/>
              </a:spcAft>
              <a:buNone/>
            </a:pPr>
            <a:r>
              <a:rPr lang="en-US" dirty="0" smtClean="0"/>
              <a:t>And the first test scenario…</a:t>
            </a:r>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a:p>
          <a:p>
            <a:pPr marL="1377950" lvl="4" indent="0">
              <a:spcAft>
                <a:spcPts val="0"/>
              </a:spcAft>
              <a:buNone/>
            </a:pPr>
            <a:r>
              <a:rPr lang="en-US" dirty="0" smtClean="0"/>
              <a:t>The inputs into our Rule consisted of a </a:t>
            </a:r>
            <a:r>
              <a:rPr lang="en-US" b="1" dirty="0" smtClean="0">
                <a:solidFill>
                  <a:srgbClr val="002060"/>
                </a:solidFill>
              </a:rPr>
              <a:t>False</a:t>
            </a:r>
            <a:r>
              <a:rPr lang="en-US" dirty="0" smtClean="0"/>
              <a:t> Input Flag with an </a:t>
            </a:r>
            <a:r>
              <a:rPr lang="en-US" b="1" dirty="0" smtClean="0">
                <a:solidFill>
                  <a:srgbClr val="002060"/>
                </a:solidFill>
              </a:rPr>
              <a:t>empty</a:t>
            </a:r>
            <a:r>
              <a:rPr lang="en-US" dirty="0" smtClean="0"/>
              <a:t> Input Message.  The first row of our rule, our default, will match on a False Input Flag and </a:t>
            </a:r>
            <a:r>
              <a:rPr lang="en-US" b="1" u="sng" dirty="0" smtClean="0"/>
              <a:t>any</a:t>
            </a:r>
            <a:r>
              <a:rPr lang="en-US" dirty="0" smtClean="0"/>
              <a:t> value in the Input Message.  So the Action from our rule is to return the Output Message as “</a:t>
            </a:r>
            <a:r>
              <a:rPr lang="en-US" dirty="0" smtClean="0">
                <a:solidFill>
                  <a:srgbClr val="002060"/>
                </a:solidFill>
              </a:rPr>
              <a:t>Sorry, but the input flag was false!</a:t>
            </a:r>
            <a:r>
              <a:rPr lang="en-US" dirty="0" smtClean="0"/>
              <a:t>”.  Within our test scenario we set the outString expectation as “Hello World!”, hence the reason it failed.  Our default rule was the only one to match our inputs, but the Action returned didn’t match our expectation.</a:t>
            </a:r>
          </a:p>
          <a:p>
            <a:pPr marL="1377950" lvl="4" indent="0">
              <a:spcAft>
                <a:spcPts val="0"/>
              </a:spcAft>
              <a:buNone/>
            </a:pPr>
            <a:endParaRPr lang="en-US" dirty="0"/>
          </a:p>
          <a:p>
            <a:pPr marL="1377950" lvl="4" indent="0">
              <a:spcAft>
                <a:spcPts val="0"/>
              </a:spcAft>
              <a:buNone/>
            </a:pPr>
            <a:endParaRPr lang="en-US" dirty="0" smtClean="0"/>
          </a:p>
          <a:p>
            <a:pPr marL="1377950" lvl="4" indent="0">
              <a:spcAft>
                <a:spcPts val="0"/>
              </a:spcAft>
              <a:buNone/>
            </a:pPr>
            <a:endParaRPr lang="en-US" dirty="0" smtClean="0"/>
          </a:p>
          <a:p>
            <a:pPr marL="1371600" lvl="4" indent="-457200">
              <a:spcAft>
                <a:spcPts val="0"/>
              </a:spcAft>
              <a:buFont typeface="+mj-lt"/>
              <a:buAutoNum type="alphaLcPeriod" startAt="110"/>
            </a:pPr>
            <a:endParaRPr lang="en-US" dirty="0"/>
          </a:p>
          <a:p>
            <a:pPr marL="1371600" lvl="4" indent="-457200">
              <a:spcAft>
                <a:spcPts val="0"/>
              </a:spcAft>
              <a:buFont typeface="+mj-lt"/>
              <a:buAutoNum type="alphaLcPeriod" startAt="110"/>
            </a:pPr>
            <a:endParaRPr lang="en-US" dirty="0" smtClean="0"/>
          </a:p>
        </p:txBody>
      </p:sp>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017" y="2097206"/>
            <a:ext cx="6731833"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017" y="3962400"/>
            <a:ext cx="6731833" cy="54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2812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ptum1">
  <a:themeElements>
    <a:clrScheme name="Optum">
      <a:dk1>
        <a:srgbClr val="53565A"/>
      </a:dk1>
      <a:lt1>
        <a:sysClr val="window" lastClr="FFFFFF"/>
      </a:lt1>
      <a:dk2>
        <a:srgbClr val="D19000"/>
      </a:dk2>
      <a:lt2>
        <a:srgbClr val="B1B3B3"/>
      </a:lt2>
      <a:accent1>
        <a:srgbClr val="D45D00"/>
      </a:accent1>
      <a:accent2>
        <a:srgbClr val="0D776E"/>
      </a:accent2>
      <a:accent3>
        <a:srgbClr val="96172E"/>
      </a:accent3>
      <a:accent4>
        <a:srgbClr val="888B8D"/>
      </a:accent4>
      <a:accent5>
        <a:srgbClr val="8E93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ptum">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ptum">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Optum">
  <a:themeElements>
    <a:clrScheme name="Optum">
      <a:dk1>
        <a:srgbClr val="53565A"/>
      </a:dk1>
      <a:lt1>
        <a:sysClr val="window" lastClr="FFFFFF"/>
      </a:lt1>
      <a:dk2>
        <a:srgbClr val="D19000"/>
      </a:dk2>
      <a:lt2>
        <a:srgbClr val="B1B3B3"/>
      </a:lt2>
      <a:accent1>
        <a:srgbClr val="D45D00"/>
      </a:accent1>
      <a:accent2>
        <a:srgbClr val="0D776E"/>
      </a:accent2>
      <a:accent3>
        <a:srgbClr val="96172E"/>
      </a:accent3>
      <a:accent4>
        <a:srgbClr val="888B8D"/>
      </a:accent4>
      <a:accent5>
        <a:srgbClr val="8E9300"/>
      </a:accent5>
      <a:accent6>
        <a:srgbClr val="E87722"/>
      </a:accent6>
      <a:hlink>
        <a:srgbClr val="F2A900"/>
      </a:hlink>
      <a:folHlink>
        <a:srgbClr val="9E7722"/>
      </a:folHlink>
    </a:clrScheme>
    <a:fontScheme name="Optum">
      <a:majorFont>
        <a:latin typeface="Arial"/>
        <a:ea typeface=""/>
        <a:cs typeface=""/>
      </a:majorFont>
      <a:minorFont>
        <a:latin typeface="Arial"/>
        <a:ea typeface=""/>
        <a:cs typeface=""/>
      </a:minorFont>
    </a:fontScheme>
    <a:fmtScheme name="Elemental">
      <a:fillStyleLst>
        <a:solidFill>
          <a:schemeClr val="phClr"/>
        </a:solidFill>
        <a:gradFill rotWithShape="1">
          <a:gsLst>
            <a:gs pos="0">
              <a:schemeClr val="phClr">
                <a:tint val="90000"/>
              </a:schemeClr>
            </a:gs>
            <a:gs pos="48000">
              <a:schemeClr val="phClr">
                <a:tint val="54000"/>
                <a:satMod val="140000"/>
              </a:schemeClr>
            </a:gs>
            <a:gs pos="100000">
              <a:schemeClr val="phClr">
                <a:tint val="24000"/>
                <a:satMod val="260000"/>
              </a:schemeClr>
            </a:gs>
          </a:gsLst>
          <a:lin ang="16200000" scaled="1"/>
        </a:gradFill>
        <a:gradFill rotWithShape="1">
          <a:gsLst>
            <a:gs pos="0">
              <a:schemeClr val="phClr"/>
            </a:gs>
            <a:gs pos="100000">
              <a:schemeClr val="phClr">
                <a:shade val="48000"/>
                <a:satMod val="180000"/>
                <a:lumMod val="94000"/>
              </a:schemeClr>
            </a:gs>
            <a:gs pos="100000">
              <a:schemeClr val="phClr">
                <a:shade val="48000"/>
                <a:satMod val="180000"/>
                <a:lumMod val="94000"/>
              </a:schemeClr>
            </a:gs>
          </a:gsLst>
          <a:lin ang="4140000" scaled="1"/>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63500" dist="12700" dir="5400000" sx="102000" sy="102000" rotWithShape="0">
              <a:srgbClr val="000000">
                <a:alpha val="32000"/>
              </a:srgbClr>
            </a:outerShdw>
          </a:effectLst>
        </a:effectStyle>
        <a:effectStyle>
          <a:effectLst>
            <a:outerShdw blurRad="76200" dist="38100" dir="5400000" rotWithShape="0">
              <a:srgbClr val="000000">
                <a:alpha val="60000"/>
              </a:srgbClr>
            </a:outerShdw>
          </a:effectLst>
          <a:scene3d>
            <a:camera prst="orthographicFront">
              <a:rot lat="0" lon="0" rev="0"/>
            </a:camera>
            <a:lightRig rig="glow" dir="tl">
              <a:rot lat="0" lon="0" rev="19800000"/>
            </a:lightRig>
          </a:scene3d>
          <a:sp3d prstMaterial="metal">
            <a:bevelT w="38100" h="38100"/>
          </a:sp3d>
        </a:effectStyle>
        <a:effectStyle>
          <a:effectLst>
            <a:outerShdw blurRad="114300" dist="114300" dir="5400000" rotWithShape="0">
              <a:srgbClr val="000000">
                <a:alpha val="70000"/>
              </a:srgbClr>
            </a:outerShdw>
          </a:effectLst>
          <a:scene3d>
            <a:camera prst="orthographicFront">
              <a:rot lat="0" lon="0" rev="0"/>
            </a:camera>
            <a:lightRig rig="threePt" dir="t">
              <a:rot lat="0" lon="0" rev="19800000"/>
            </a:lightRig>
          </a:scene3d>
          <a:sp3d prstMaterial="plastic">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lIns="45720" rIns="45720" rtlCol="0" anchor="ctr"/>
      <a:lstStyle>
        <a:defPPr algn="ctr">
          <a:defRPr sz="1600" dirty="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dirty="0" err="1" smtClean="0">
            <a:latin typeface="Arial" pitchFamily="34" charset="0"/>
            <a:cs typeface="Arial" pitchFamily="34" charset="0"/>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B62CB943D5A849BE8D472611C232A0" ma:contentTypeVersion="0" ma:contentTypeDescription="Create a new document." ma:contentTypeScope="" ma:versionID="d3392557e8398113520a964ff1408b28">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CBCCC8-AC64-455A-BAC1-6A68931DF8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D5EC1E2-E39F-4DE4-A02D-9F10065457C5}">
  <ds:schemaRefs>
    <ds:schemaRef ds:uri="http://schemas.microsoft.com/office/2006/documentManagement/types"/>
    <ds:schemaRef ds:uri="http://www.w3.org/XML/1998/namespace"/>
    <ds:schemaRef ds:uri="http://purl.org/dc/elements/1.1/"/>
    <ds:schemaRef ds:uri="http://schemas.openxmlformats.org/package/2006/metadata/core-properties"/>
    <ds:schemaRef ds:uri="http://schemas.microsoft.com/office/2006/metadata/properties"/>
    <ds:schemaRef ds:uri="http://purl.org/dc/term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0D5A2B3D-E329-451C-8BD7-F018DFCA8F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Optum1</Template>
  <TotalTime>94045</TotalTime>
  <Words>7924</Words>
  <Application>Microsoft Office PowerPoint</Application>
  <PresentationFormat>On-screen Show (4:3)</PresentationFormat>
  <Paragraphs>2984</Paragraphs>
  <Slides>126</Slides>
  <Notes>3</Notes>
  <HiddenSlides>0</HiddenSlides>
  <MMClips>0</MMClips>
  <ScaleCrop>false</ScaleCrop>
  <HeadingPairs>
    <vt:vector size="6" baseType="variant">
      <vt:variant>
        <vt:lpstr>Theme</vt:lpstr>
      </vt:variant>
      <vt:variant>
        <vt:i4>4</vt:i4>
      </vt:variant>
      <vt:variant>
        <vt:lpstr>Embedded OLE Servers</vt:lpstr>
      </vt:variant>
      <vt:variant>
        <vt:i4>2</vt:i4>
      </vt:variant>
      <vt:variant>
        <vt:lpstr>Slide Titles</vt:lpstr>
      </vt:variant>
      <vt:variant>
        <vt:i4>126</vt:i4>
      </vt:variant>
    </vt:vector>
  </HeadingPairs>
  <TitlesOfParts>
    <vt:vector size="132" baseType="lpstr">
      <vt:lpstr>Optum1</vt:lpstr>
      <vt:lpstr>Optum</vt:lpstr>
      <vt:lpstr>1_Optum</vt:lpstr>
      <vt:lpstr>2_Optum</vt:lpstr>
      <vt:lpstr>Worksheet</vt:lpstr>
      <vt:lpstr>Document</vt:lpstr>
      <vt:lpstr>Genesys Rules System Basic 3 Delivery Training  April 2017</vt:lpstr>
      <vt:lpstr>Delivery </vt:lpstr>
      <vt:lpstr>CCS Technology Training Matrix – Basic Overview</vt:lpstr>
      <vt:lpstr>Agenda - Delivery</vt:lpstr>
      <vt:lpstr>Definition   *From Basic 1&amp;2*</vt:lpstr>
      <vt:lpstr>Product Diagram(s) *From Basic 1&amp;2*</vt:lpstr>
      <vt:lpstr>Product Diagram(s) *From Basic 1&amp;2*</vt:lpstr>
      <vt:lpstr>Environment overviews (SDLC)</vt:lpstr>
      <vt:lpstr>Environment overviews (SDLC)</vt:lpstr>
      <vt:lpstr>Example issue/request and requirements</vt:lpstr>
      <vt:lpstr>Example issue/request and requirements</vt:lpstr>
      <vt:lpstr>Example issue/request and requirements</vt:lpstr>
      <vt:lpstr>How To:</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How To: (cont.)</vt:lpstr>
      <vt:lpstr>PowerPoint Presentation</vt:lpstr>
    </vt:vector>
  </TitlesOfParts>
  <Company>UnitedHealth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Site Remediation Timelines</dc:title>
  <dc:creator>Santelli, John C</dc:creator>
  <cp:lastModifiedBy>M, Ananth Raghav</cp:lastModifiedBy>
  <cp:revision>1090</cp:revision>
  <cp:lastPrinted>2017-01-20T21:59:28Z</cp:lastPrinted>
  <dcterms:created xsi:type="dcterms:W3CDTF">2013-11-07T21:33:11Z</dcterms:created>
  <dcterms:modified xsi:type="dcterms:W3CDTF">2017-04-20T10:31:51Z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0x01010025B62CB943D5A849BE8D472611C232A0</vt:lpwstr>
  </property>
  <property fmtid="{D5CDD505-2E9C-101B-9397-08002B2CF9AE}" pid="3" name="TaxCatchAll">
    <vt:lpwstr>1;#UNV2020 - Drafts, Work-in-Progress and Working Files|b49f6905-4eb3-44d3-9a49-8bbf46918ee9</vt:lpwstr>
  </property>
  <property fmtid="{D5CDD505-2E9C-101B-9397-08002B2CF9AE}" pid="4" name="CWRMItemRecordClassificationTaxHTField0">
    <vt:lpwstr>UNV2020 - Drafts, Work-in-Progress and Working Files|b49f6905-4eb3-44d3-9a49-8bbf46918ee9</vt:lpwstr>
  </property>
  <property fmtid="{D5CDD505-2E9C-101B-9397-08002B2CF9AE}" pid="5" name="CWRMItemRecordClassification">
    <vt:lpwstr>1;#UNV2020 - Drafts, Work-in-Progress and Working Files|b49f6905-4eb3-44d3-9a49-8bbf46918ee9</vt:lpwstr>
  </property>
</Properties>
</file>